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7" r:id="rId2"/>
  </p:sldMasterIdLst>
  <p:notesMasterIdLst>
    <p:notesMasterId r:id="rId17"/>
  </p:notesMasterIdLst>
  <p:handoutMasterIdLst>
    <p:handoutMasterId r:id="rId18"/>
  </p:handoutMasterIdLst>
  <p:sldIdLst>
    <p:sldId id="342" r:id="rId3"/>
    <p:sldId id="404" r:id="rId4"/>
    <p:sldId id="405" r:id="rId5"/>
    <p:sldId id="406" r:id="rId6"/>
    <p:sldId id="407" r:id="rId7"/>
    <p:sldId id="408" r:id="rId8"/>
    <p:sldId id="403" r:id="rId9"/>
    <p:sldId id="409" r:id="rId10"/>
    <p:sldId id="410" r:id="rId11"/>
    <p:sldId id="411" r:id="rId12"/>
    <p:sldId id="412" r:id="rId13"/>
    <p:sldId id="413" r:id="rId14"/>
    <p:sldId id="414" r:id="rId15"/>
    <p:sldId id="402" r:id="rId16"/>
  </p:sldIdLst>
  <p:sldSz cx="9144000" cy="6858000" type="screen4x3"/>
  <p:notesSz cx="6807200" cy="99393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584">
          <p15:clr>
            <a:srgbClr val="A4A3A4"/>
          </p15:clr>
        </p15:guide>
        <p15:guide id="3" orient="horz" pos="147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orient="horz" pos="3326">
          <p15:clr>
            <a:srgbClr val="A4A3A4"/>
          </p15:clr>
        </p15:guide>
        <p15:guide id="6" orient="horz" pos="3901">
          <p15:clr>
            <a:srgbClr val="A4A3A4"/>
          </p15:clr>
        </p15:guide>
        <p15:guide id="7" orient="horz" pos="4176">
          <p15:clr>
            <a:srgbClr val="A4A3A4"/>
          </p15:clr>
        </p15:guide>
        <p15:guide id="8" orient="horz" pos="2736">
          <p15:clr>
            <a:srgbClr val="A4A3A4"/>
          </p15:clr>
        </p15:guide>
        <p15:guide id="9" pos="2048">
          <p15:clr>
            <a:srgbClr val="A4A3A4"/>
          </p15:clr>
        </p15:guide>
        <p15:guide id="10" pos="4349">
          <p15:clr>
            <a:srgbClr val="A4A3A4"/>
          </p15:clr>
        </p15:guide>
        <p15:guide id="11" pos="4924">
          <p15:clr>
            <a:srgbClr val="A4A3A4"/>
          </p15:clr>
        </p15:guide>
        <p15:guide id="12" pos="1471">
          <p15:clr>
            <a:srgbClr val="A4A3A4"/>
          </p15:clr>
        </p15:guide>
        <p15:guide id="13" pos="319">
          <p15:clr>
            <a:srgbClr val="A4A3A4"/>
          </p15:clr>
        </p15:guide>
        <p15:guide id="14" pos="895">
          <p15:clr>
            <a:srgbClr val="A4A3A4"/>
          </p15:clr>
        </p15:guide>
        <p15:guide id="15" pos="5499">
          <p15:clr>
            <a:srgbClr val="A4A3A4"/>
          </p15:clr>
        </p15:guide>
        <p15:guide id="16" pos="378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9C9C9C"/>
    <a:srgbClr val="7C6D50"/>
    <a:srgbClr val="344144"/>
    <a:srgbClr val="52666A"/>
    <a:srgbClr val="617F73"/>
    <a:srgbClr val="72805D"/>
    <a:srgbClr val="B99A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4225" autoAdjust="0"/>
  </p:normalViewPr>
  <p:slideViewPr>
    <p:cSldViewPr>
      <p:cViewPr varScale="1">
        <p:scale>
          <a:sx n="95" d="100"/>
          <a:sy n="95" d="100"/>
        </p:scale>
        <p:origin x="2022" y="78"/>
      </p:cViewPr>
      <p:guideLst>
        <p:guide orient="horz" pos="2160"/>
        <p:guide orient="horz" pos="1584"/>
        <p:guide orient="horz" pos="147"/>
        <p:guide orient="horz" pos="993"/>
        <p:guide orient="horz" pos="3326"/>
        <p:guide orient="horz" pos="3901"/>
        <p:guide orient="horz" pos="4176"/>
        <p:guide orient="horz" pos="2736"/>
        <p:guide pos="2048"/>
        <p:guide pos="4349"/>
        <p:guide pos="4924"/>
        <p:guide pos="1471"/>
        <p:guide pos="319"/>
        <p:guide pos="895"/>
        <p:guide pos="5499"/>
        <p:guide pos="37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image" Target="../media/image15.png"/><Relationship Id="rId4" Type="http://schemas.openxmlformats.org/officeDocument/2006/relationships/image" Target="../media/image17.png"/></Relationships>
</file>

<file path=ppt/diagrams/_rels/drawing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image" Target="../media/image15.png"/><Relationship Id="rId4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F34825-3175-446D-807F-90897986DA57}" type="doc">
      <dgm:prSet loTypeId="urn:microsoft.com/office/officeart/2005/8/layout/hList7" loCatId="process" qsTypeId="urn:microsoft.com/office/officeart/2005/8/quickstyle/simple1" qsCatId="simple" csTypeId="urn:microsoft.com/office/officeart/2005/8/colors/accent3_1" csCatId="accent3" phldr="1"/>
      <dgm:spPr/>
    </dgm:pt>
    <dgm:pt modelId="{D49A457D-4C45-4063-8523-17F35AD8FE77}">
      <dgm:prSet phldrT="[Text]" custT="1"/>
      <dgm:spPr/>
      <dgm:t>
        <a:bodyPr/>
        <a:lstStyle/>
        <a:p>
          <a:r>
            <a:rPr lang="en-US" sz="2400" dirty="0"/>
            <a:t>Yield</a:t>
          </a:r>
        </a:p>
      </dgm:t>
    </dgm:pt>
    <dgm:pt modelId="{6D3DCE4F-6A7E-4B92-BE55-03BAB31C04FC}" type="parTrans" cxnId="{751F1CF2-1000-432B-AD67-3280F3EFA4D9}">
      <dgm:prSet/>
      <dgm:spPr/>
      <dgm:t>
        <a:bodyPr/>
        <a:lstStyle/>
        <a:p>
          <a:endParaRPr lang="en-US" sz="2000"/>
        </a:p>
      </dgm:t>
    </dgm:pt>
    <dgm:pt modelId="{98808039-C142-4E86-8AAA-AB8FA41F510E}" type="sibTrans" cxnId="{751F1CF2-1000-432B-AD67-3280F3EFA4D9}">
      <dgm:prSet/>
      <dgm:spPr/>
      <dgm:t>
        <a:bodyPr/>
        <a:lstStyle/>
        <a:p>
          <a:endParaRPr lang="en-US" sz="2000"/>
        </a:p>
      </dgm:t>
    </dgm:pt>
    <dgm:pt modelId="{98C5D168-DE08-4CF5-AFDF-16E92CDA19DB}">
      <dgm:prSet phldrT="[Text]" custT="1"/>
      <dgm:spPr/>
      <dgm:t>
        <a:bodyPr/>
        <a:lstStyle/>
        <a:p>
          <a:r>
            <a:rPr lang="en-US" sz="2400" dirty="0"/>
            <a:t>Farmer Profitability</a:t>
          </a:r>
        </a:p>
      </dgm:t>
    </dgm:pt>
    <dgm:pt modelId="{205CE849-E266-425D-B966-51DADE34E46A}" type="parTrans" cxnId="{A85A9406-FE90-4AC4-8923-8C1BFE206020}">
      <dgm:prSet/>
      <dgm:spPr/>
      <dgm:t>
        <a:bodyPr/>
        <a:lstStyle/>
        <a:p>
          <a:endParaRPr lang="en-US" sz="2000"/>
        </a:p>
      </dgm:t>
    </dgm:pt>
    <dgm:pt modelId="{ED9053E4-24C2-4A38-A165-47A0E0C14867}" type="sibTrans" cxnId="{A85A9406-FE90-4AC4-8923-8C1BFE206020}">
      <dgm:prSet/>
      <dgm:spPr/>
      <dgm:t>
        <a:bodyPr/>
        <a:lstStyle/>
        <a:p>
          <a:endParaRPr lang="en-US" sz="2000"/>
        </a:p>
      </dgm:t>
    </dgm:pt>
    <dgm:pt modelId="{324C149A-DF8D-48AF-ACCE-BA0AB60DC2B7}">
      <dgm:prSet phldrT="[Text]" custT="1"/>
      <dgm:spPr/>
      <dgm:t>
        <a:bodyPr/>
        <a:lstStyle/>
        <a:p>
          <a:r>
            <a:rPr lang="en-US" sz="2400" dirty="0"/>
            <a:t>Environment</a:t>
          </a:r>
        </a:p>
      </dgm:t>
    </dgm:pt>
    <dgm:pt modelId="{64E88CB4-2E8E-4A9B-AAA6-DE5A74F9E519}" type="parTrans" cxnId="{BC9D56B8-772C-4719-870B-CDF2EE4D97EB}">
      <dgm:prSet/>
      <dgm:spPr/>
      <dgm:t>
        <a:bodyPr/>
        <a:lstStyle/>
        <a:p>
          <a:endParaRPr lang="en-US" sz="2000"/>
        </a:p>
      </dgm:t>
    </dgm:pt>
    <dgm:pt modelId="{A3DB5C30-FB88-462D-AABD-64E2142170D3}" type="sibTrans" cxnId="{BC9D56B8-772C-4719-870B-CDF2EE4D97EB}">
      <dgm:prSet/>
      <dgm:spPr/>
      <dgm:t>
        <a:bodyPr/>
        <a:lstStyle/>
        <a:p>
          <a:endParaRPr lang="en-US" sz="2000"/>
        </a:p>
      </dgm:t>
    </dgm:pt>
    <dgm:pt modelId="{A61697C4-0B26-42A1-A656-D0B470E02BDC}" type="pres">
      <dgm:prSet presAssocID="{65F34825-3175-446D-807F-90897986DA57}" presName="Name0" presStyleCnt="0">
        <dgm:presLayoutVars>
          <dgm:dir/>
          <dgm:resizeHandles val="exact"/>
        </dgm:presLayoutVars>
      </dgm:prSet>
      <dgm:spPr/>
    </dgm:pt>
    <dgm:pt modelId="{7AD83307-B8CC-4DE5-B7E2-A4E2C06C3E8D}" type="pres">
      <dgm:prSet presAssocID="{65F34825-3175-446D-807F-90897986DA57}" presName="fgShape" presStyleLbl="fgShp" presStyleIdx="0" presStyleCnt="1"/>
      <dgm:spPr/>
    </dgm:pt>
    <dgm:pt modelId="{B4BA897F-8532-4B40-97EE-B109C99D9612}" type="pres">
      <dgm:prSet presAssocID="{65F34825-3175-446D-807F-90897986DA57}" presName="linComp" presStyleCnt="0"/>
      <dgm:spPr/>
    </dgm:pt>
    <dgm:pt modelId="{DA13E782-F801-4E66-9BA0-CECE78DE753C}" type="pres">
      <dgm:prSet presAssocID="{D49A457D-4C45-4063-8523-17F35AD8FE77}" presName="compNode" presStyleCnt="0"/>
      <dgm:spPr/>
    </dgm:pt>
    <dgm:pt modelId="{F25B03C4-F702-4058-B0AA-64E432806047}" type="pres">
      <dgm:prSet presAssocID="{D49A457D-4C45-4063-8523-17F35AD8FE77}" presName="bkgdShape" presStyleLbl="node1" presStyleIdx="0" presStyleCnt="3"/>
      <dgm:spPr/>
      <dgm:t>
        <a:bodyPr/>
        <a:lstStyle/>
        <a:p>
          <a:endParaRPr lang="en-US"/>
        </a:p>
      </dgm:t>
    </dgm:pt>
    <dgm:pt modelId="{DFD250AF-DBBD-4F8B-9841-3D42B6C9E6C5}" type="pres">
      <dgm:prSet presAssocID="{D49A457D-4C45-4063-8523-17F35AD8FE77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8A58C3-1E9C-4B7F-8FF0-A6698C097EBB}" type="pres">
      <dgm:prSet presAssocID="{D49A457D-4C45-4063-8523-17F35AD8FE77}" presName="invisiNode" presStyleLbl="node1" presStyleIdx="0" presStyleCnt="3"/>
      <dgm:spPr/>
    </dgm:pt>
    <dgm:pt modelId="{476BFFAA-2F09-43B2-9E2A-A46156E12612}" type="pres">
      <dgm:prSet presAssocID="{D49A457D-4C45-4063-8523-17F35AD8FE77}" presName="imagNode" presStyleLbl="fgImgPlace1" presStyleIdx="0" presStyleCnt="3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3B90EDD5-6969-4571-A84D-B75FACAE511F}" type="pres">
      <dgm:prSet presAssocID="{98808039-C142-4E86-8AAA-AB8FA41F510E}" presName="sibTrans" presStyleLbl="sibTrans2D1" presStyleIdx="0" presStyleCnt="0"/>
      <dgm:spPr/>
      <dgm:t>
        <a:bodyPr/>
        <a:lstStyle/>
        <a:p>
          <a:endParaRPr lang="en-US"/>
        </a:p>
      </dgm:t>
    </dgm:pt>
    <dgm:pt modelId="{AD74AEF2-025A-4D9A-A09C-AAA9FFDC8EB5}" type="pres">
      <dgm:prSet presAssocID="{98C5D168-DE08-4CF5-AFDF-16E92CDA19DB}" presName="compNode" presStyleCnt="0"/>
      <dgm:spPr/>
    </dgm:pt>
    <dgm:pt modelId="{E7C1286D-DBCD-409D-8FB7-3AF2B3C7209E}" type="pres">
      <dgm:prSet presAssocID="{98C5D168-DE08-4CF5-AFDF-16E92CDA19DB}" presName="bkgdShape" presStyleLbl="node1" presStyleIdx="1" presStyleCnt="3"/>
      <dgm:spPr/>
      <dgm:t>
        <a:bodyPr/>
        <a:lstStyle/>
        <a:p>
          <a:endParaRPr lang="en-US"/>
        </a:p>
      </dgm:t>
    </dgm:pt>
    <dgm:pt modelId="{9878A8AB-F60B-47D8-B46F-492F65AEF223}" type="pres">
      <dgm:prSet presAssocID="{98C5D168-DE08-4CF5-AFDF-16E92CDA19DB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64A40-410F-4DC8-BF2C-E760C72645A5}" type="pres">
      <dgm:prSet presAssocID="{98C5D168-DE08-4CF5-AFDF-16E92CDA19DB}" presName="invisiNode" presStyleLbl="node1" presStyleIdx="1" presStyleCnt="3"/>
      <dgm:spPr/>
    </dgm:pt>
    <dgm:pt modelId="{550CDFBF-E774-4BC8-B2A9-B2AA95B3506B}" type="pres">
      <dgm:prSet presAssocID="{98C5D168-DE08-4CF5-AFDF-16E92CDA19DB}" presName="imagNode" presStyleLbl="fgImgPlace1" presStyleIdx="1" presStyleCnt="3" custLinFactNeighborY="4431"/>
      <dgm:spPr>
        <a:blipFill>
          <a:blip xmlns:r="http://schemas.openxmlformats.org/officeDocument/2006/relationships"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9C4291BB-AABE-4A96-B388-0A9041703414}" type="pres">
      <dgm:prSet presAssocID="{ED9053E4-24C2-4A38-A165-47A0E0C14867}" presName="sibTrans" presStyleLbl="sibTrans2D1" presStyleIdx="0" presStyleCnt="0"/>
      <dgm:spPr/>
      <dgm:t>
        <a:bodyPr/>
        <a:lstStyle/>
        <a:p>
          <a:endParaRPr lang="en-US"/>
        </a:p>
      </dgm:t>
    </dgm:pt>
    <dgm:pt modelId="{32FDEF3F-AA68-4009-90D0-603DA2BFF931}" type="pres">
      <dgm:prSet presAssocID="{324C149A-DF8D-48AF-ACCE-BA0AB60DC2B7}" presName="compNode" presStyleCnt="0"/>
      <dgm:spPr/>
    </dgm:pt>
    <dgm:pt modelId="{5000A074-72A5-443E-8A24-ACE75F5EF167}" type="pres">
      <dgm:prSet presAssocID="{324C149A-DF8D-48AF-ACCE-BA0AB60DC2B7}" presName="bkgdShape" presStyleLbl="node1" presStyleIdx="2" presStyleCnt="3" custLinFactNeighborY="1384"/>
      <dgm:spPr/>
      <dgm:t>
        <a:bodyPr/>
        <a:lstStyle/>
        <a:p>
          <a:endParaRPr lang="en-US"/>
        </a:p>
      </dgm:t>
    </dgm:pt>
    <dgm:pt modelId="{3FFE6245-9D22-4523-B7D6-0B0D32F8AD48}" type="pres">
      <dgm:prSet presAssocID="{324C149A-DF8D-48AF-ACCE-BA0AB60DC2B7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506FDD-92BA-448E-AC2C-662C220C1E2F}" type="pres">
      <dgm:prSet presAssocID="{324C149A-DF8D-48AF-ACCE-BA0AB60DC2B7}" presName="invisiNode" presStyleLbl="node1" presStyleIdx="2" presStyleCnt="3"/>
      <dgm:spPr/>
    </dgm:pt>
    <dgm:pt modelId="{30C617BC-1AA4-4042-8289-8C16FB571D6B}" type="pres">
      <dgm:prSet presAssocID="{324C149A-DF8D-48AF-ACCE-BA0AB60DC2B7}" presName="imagNode" presStyleLbl="fgImgPlace1" presStyleIdx="2" presStyleCnt="3"/>
      <dgm:spPr>
        <a:blipFill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</dgm:ptLst>
  <dgm:cxnLst>
    <dgm:cxn modelId="{815F69AE-64EF-4CEE-AF9E-B5BFE0B3846F}" type="presOf" srcId="{98C5D168-DE08-4CF5-AFDF-16E92CDA19DB}" destId="{9878A8AB-F60B-47D8-B46F-492F65AEF223}" srcOrd="1" destOrd="0" presId="urn:microsoft.com/office/officeart/2005/8/layout/hList7"/>
    <dgm:cxn modelId="{EFC34621-96B1-4871-B88C-9FDD4B17DA3C}" type="presOf" srcId="{324C149A-DF8D-48AF-ACCE-BA0AB60DC2B7}" destId="{5000A074-72A5-443E-8A24-ACE75F5EF167}" srcOrd="0" destOrd="0" presId="urn:microsoft.com/office/officeart/2005/8/layout/hList7"/>
    <dgm:cxn modelId="{F5CF90E1-D07E-4B7C-98E3-485727845768}" type="presOf" srcId="{98C5D168-DE08-4CF5-AFDF-16E92CDA19DB}" destId="{E7C1286D-DBCD-409D-8FB7-3AF2B3C7209E}" srcOrd="0" destOrd="0" presId="urn:microsoft.com/office/officeart/2005/8/layout/hList7"/>
    <dgm:cxn modelId="{A85A9406-FE90-4AC4-8923-8C1BFE206020}" srcId="{65F34825-3175-446D-807F-90897986DA57}" destId="{98C5D168-DE08-4CF5-AFDF-16E92CDA19DB}" srcOrd="1" destOrd="0" parTransId="{205CE849-E266-425D-B966-51DADE34E46A}" sibTransId="{ED9053E4-24C2-4A38-A165-47A0E0C14867}"/>
    <dgm:cxn modelId="{4D84A1FE-E058-43A5-B61C-CCF2D2DB51E1}" type="presOf" srcId="{D49A457D-4C45-4063-8523-17F35AD8FE77}" destId="{DFD250AF-DBBD-4F8B-9841-3D42B6C9E6C5}" srcOrd="1" destOrd="0" presId="urn:microsoft.com/office/officeart/2005/8/layout/hList7"/>
    <dgm:cxn modelId="{D0D83AA1-EAF7-40E3-A463-B0EB9EB03BAD}" type="presOf" srcId="{D49A457D-4C45-4063-8523-17F35AD8FE77}" destId="{F25B03C4-F702-4058-B0AA-64E432806047}" srcOrd="0" destOrd="0" presId="urn:microsoft.com/office/officeart/2005/8/layout/hList7"/>
    <dgm:cxn modelId="{751F1CF2-1000-432B-AD67-3280F3EFA4D9}" srcId="{65F34825-3175-446D-807F-90897986DA57}" destId="{D49A457D-4C45-4063-8523-17F35AD8FE77}" srcOrd="0" destOrd="0" parTransId="{6D3DCE4F-6A7E-4B92-BE55-03BAB31C04FC}" sibTransId="{98808039-C142-4E86-8AAA-AB8FA41F510E}"/>
    <dgm:cxn modelId="{254814F2-B5C2-4236-BBE8-6FAE415790E6}" type="presOf" srcId="{ED9053E4-24C2-4A38-A165-47A0E0C14867}" destId="{9C4291BB-AABE-4A96-B388-0A9041703414}" srcOrd="0" destOrd="0" presId="urn:microsoft.com/office/officeart/2005/8/layout/hList7"/>
    <dgm:cxn modelId="{67F24FD4-35AF-4269-B93C-CB11F60A1332}" type="presOf" srcId="{324C149A-DF8D-48AF-ACCE-BA0AB60DC2B7}" destId="{3FFE6245-9D22-4523-B7D6-0B0D32F8AD48}" srcOrd="1" destOrd="0" presId="urn:microsoft.com/office/officeart/2005/8/layout/hList7"/>
    <dgm:cxn modelId="{20A4CACD-C3D4-4FC5-B3F2-35B3925D6418}" type="presOf" srcId="{98808039-C142-4E86-8AAA-AB8FA41F510E}" destId="{3B90EDD5-6969-4571-A84D-B75FACAE511F}" srcOrd="0" destOrd="0" presId="urn:microsoft.com/office/officeart/2005/8/layout/hList7"/>
    <dgm:cxn modelId="{0E30B43C-DFD1-42F1-BE55-F50510D5DA9F}" type="presOf" srcId="{65F34825-3175-446D-807F-90897986DA57}" destId="{A61697C4-0B26-42A1-A656-D0B470E02BDC}" srcOrd="0" destOrd="0" presId="urn:microsoft.com/office/officeart/2005/8/layout/hList7"/>
    <dgm:cxn modelId="{BC9D56B8-772C-4719-870B-CDF2EE4D97EB}" srcId="{65F34825-3175-446D-807F-90897986DA57}" destId="{324C149A-DF8D-48AF-ACCE-BA0AB60DC2B7}" srcOrd="2" destOrd="0" parTransId="{64E88CB4-2E8E-4A9B-AAA6-DE5A74F9E519}" sibTransId="{A3DB5C30-FB88-462D-AABD-64E2142170D3}"/>
    <dgm:cxn modelId="{F6E82FCF-BF1E-4916-90AB-A6CA0071C2E1}" type="presParOf" srcId="{A61697C4-0B26-42A1-A656-D0B470E02BDC}" destId="{7AD83307-B8CC-4DE5-B7E2-A4E2C06C3E8D}" srcOrd="0" destOrd="0" presId="urn:microsoft.com/office/officeart/2005/8/layout/hList7"/>
    <dgm:cxn modelId="{ABAA3CB0-B7CB-4F29-A6A5-555CFFEB0BF0}" type="presParOf" srcId="{A61697C4-0B26-42A1-A656-D0B470E02BDC}" destId="{B4BA897F-8532-4B40-97EE-B109C99D9612}" srcOrd="1" destOrd="0" presId="urn:microsoft.com/office/officeart/2005/8/layout/hList7"/>
    <dgm:cxn modelId="{131AA009-5DC4-45CE-9ABC-5F509CA20AA7}" type="presParOf" srcId="{B4BA897F-8532-4B40-97EE-B109C99D9612}" destId="{DA13E782-F801-4E66-9BA0-CECE78DE753C}" srcOrd="0" destOrd="0" presId="urn:microsoft.com/office/officeart/2005/8/layout/hList7"/>
    <dgm:cxn modelId="{168B5020-4547-4257-8A92-B6689DCAFA7E}" type="presParOf" srcId="{DA13E782-F801-4E66-9BA0-CECE78DE753C}" destId="{F25B03C4-F702-4058-B0AA-64E432806047}" srcOrd="0" destOrd="0" presId="urn:microsoft.com/office/officeart/2005/8/layout/hList7"/>
    <dgm:cxn modelId="{89FCB691-F32F-4E50-9960-C71EF0853259}" type="presParOf" srcId="{DA13E782-F801-4E66-9BA0-CECE78DE753C}" destId="{DFD250AF-DBBD-4F8B-9841-3D42B6C9E6C5}" srcOrd="1" destOrd="0" presId="urn:microsoft.com/office/officeart/2005/8/layout/hList7"/>
    <dgm:cxn modelId="{995AD21E-5DD6-47E3-80F4-5D17CF204D5D}" type="presParOf" srcId="{DA13E782-F801-4E66-9BA0-CECE78DE753C}" destId="{C18A58C3-1E9C-4B7F-8FF0-A6698C097EBB}" srcOrd="2" destOrd="0" presId="urn:microsoft.com/office/officeart/2005/8/layout/hList7"/>
    <dgm:cxn modelId="{3A94BA71-B30C-4852-999A-E72951EC2622}" type="presParOf" srcId="{DA13E782-F801-4E66-9BA0-CECE78DE753C}" destId="{476BFFAA-2F09-43B2-9E2A-A46156E12612}" srcOrd="3" destOrd="0" presId="urn:microsoft.com/office/officeart/2005/8/layout/hList7"/>
    <dgm:cxn modelId="{EDDDD739-CA32-49DD-A0F3-75DDB43A5529}" type="presParOf" srcId="{B4BA897F-8532-4B40-97EE-B109C99D9612}" destId="{3B90EDD5-6969-4571-A84D-B75FACAE511F}" srcOrd="1" destOrd="0" presId="urn:microsoft.com/office/officeart/2005/8/layout/hList7"/>
    <dgm:cxn modelId="{201FEF1C-1C42-4AC8-997E-6BF381B89D74}" type="presParOf" srcId="{B4BA897F-8532-4B40-97EE-B109C99D9612}" destId="{AD74AEF2-025A-4D9A-A09C-AAA9FFDC8EB5}" srcOrd="2" destOrd="0" presId="urn:microsoft.com/office/officeart/2005/8/layout/hList7"/>
    <dgm:cxn modelId="{A0E5BEF4-1A07-47B5-858B-FB2A1976E7E7}" type="presParOf" srcId="{AD74AEF2-025A-4D9A-A09C-AAA9FFDC8EB5}" destId="{E7C1286D-DBCD-409D-8FB7-3AF2B3C7209E}" srcOrd="0" destOrd="0" presId="urn:microsoft.com/office/officeart/2005/8/layout/hList7"/>
    <dgm:cxn modelId="{0B8B725C-6926-46C5-A01E-F59AB3BFB52F}" type="presParOf" srcId="{AD74AEF2-025A-4D9A-A09C-AAA9FFDC8EB5}" destId="{9878A8AB-F60B-47D8-B46F-492F65AEF223}" srcOrd="1" destOrd="0" presId="urn:microsoft.com/office/officeart/2005/8/layout/hList7"/>
    <dgm:cxn modelId="{F712C65A-6293-436F-8D06-1A3FB74E92D9}" type="presParOf" srcId="{AD74AEF2-025A-4D9A-A09C-AAA9FFDC8EB5}" destId="{43F64A40-410F-4DC8-BF2C-E760C72645A5}" srcOrd="2" destOrd="0" presId="urn:microsoft.com/office/officeart/2005/8/layout/hList7"/>
    <dgm:cxn modelId="{59231418-14F0-406F-A32F-6B130BA45B32}" type="presParOf" srcId="{AD74AEF2-025A-4D9A-A09C-AAA9FFDC8EB5}" destId="{550CDFBF-E774-4BC8-B2A9-B2AA95B3506B}" srcOrd="3" destOrd="0" presId="urn:microsoft.com/office/officeart/2005/8/layout/hList7"/>
    <dgm:cxn modelId="{C354CBC8-EDF1-488E-B520-63BD6370EFC8}" type="presParOf" srcId="{B4BA897F-8532-4B40-97EE-B109C99D9612}" destId="{9C4291BB-AABE-4A96-B388-0A9041703414}" srcOrd="3" destOrd="0" presId="urn:microsoft.com/office/officeart/2005/8/layout/hList7"/>
    <dgm:cxn modelId="{FC82A90B-E2BA-4D72-A606-893934768BBC}" type="presParOf" srcId="{B4BA897F-8532-4B40-97EE-B109C99D9612}" destId="{32FDEF3F-AA68-4009-90D0-603DA2BFF931}" srcOrd="4" destOrd="0" presId="urn:microsoft.com/office/officeart/2005/8/layout/hList7"/>
    <dgm:cxn modelId="{0F637D5A-6C81-4C39-8A2A-0D8244EB8BBA}" type="presParOf" srcId="{32FDEF3F-AA68-4009-90D0-603DA2BFF931}" destId="{5000A074-72A5-443E-8A24-ACE75F5EF167}" srcOrd="0" destOrd="0" presId="urn:microsoft.com/office/officeart/2005/8/layout/hList7"/>
    <dgm:cxn modelId="{EE839DB4-9347-460E-BA1E-B5368D344396}" type="presParOf" srcId="{32FDEF3F-AA68-4009-90D0-603DA2BFF931}" destId="{3FFE6245-9D22-4523-B7D6-0B0D32F8AD48}" srcOrd="1" destOrd="0" presId="urn:microsoft.com/office/officeart/2005/8/layout/hList7"/>
    <dgm:cxn modelId="{B7B44FD8-F511-49F6-B65B-BCF43FAD26EC}" type="presParOf" srcId="{32FDEF3F-AA68-4009-90D0-603DA2BFF931}" destId="{94506FDD-92BA-448E-AC2C-662C220C1E2F}" srcOrd="2" destOrd="0" presId="urn:microsoft.com/office/officeart/2005/8/layout/hList7"/>
    <dgm:cxn modelId="{741C9EBC-BB7A-4415-A734-71A941C8439D}" type="presParOf" srcId="{32FDEF3F-AA68-4009-90D0-603DA2BFF931}" destId="{30C617BC-1AA4-4042-8289-8C16FB571D6B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4DEA88-1795-47DC-8057-14B564CEAC28}" type="doc">
      <dgm:prSet loTypeId="urn:microsoft.com/office/officeart/2009/3/layout/Descending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366030A-EC13-4D3B-8E20-8FAAEAA4D32B}">
      <dgm:prSet/>
      <dgm:spPr/>
      <dgm:t>
        <a:bodyPr/>
        <a:lstStyle/>
        <a:p>
          <a:pPr rtl="0"/>
          <a:r>
            <a:rPr lang="en-GB" b="1" dirty="0"/>
            <a:t>Multi-stakeholder and inclusive</a:t>
          </a:r>
          <a:r>
            <a:rPr lang="en-GB" dirty="0"/>
            <a:t> </a:t>
          </a:r>
        </a:p>
      </dgm:t>
    </dgm:pt>
    <dgm:pt modelId="{5A022E63-62F1-47B9-81F8-3A1B9C619357}" type="parTrans" cxnId="{2064B63F-6D13-4123-915A-A8E558444D3B}">
      <dgm:prSet/>
      <dgm:spPr/>
      <dgm:t>
        <a:bodyPr/>
        <a:lstStyle/>
        <a:p>
          <a:endParaRPr lang="en-US"/>
        </a:p>
      </dgm:t>
    </dgm:pt>
    <dgm:pt modelId="{D423B6F9-5923-415E-8D3B-C046459A4C66}" type="sibTrans" cxnId="{2064B63F-6D13-4123-915A-A8E558444D3B}">
      <dgm:prSet/>
      <dgm:spPr/>
      <dgm:t>
        <a:bodyPr/>
        <a:lstStyle/>
        <a:p>
          <a:endParaRPr lang="en-US"/>
        </a:p>
      </dgm:t>
    </dgm:pt>
    <dgm:pt modelId="{727672D6-5101-4870-B67C-7A691977D820}">
      <dgm:prSet/>
      <dgm:spPr/>
      <dgm:t>
        <a:bodyPr/>
        <a:lstStyle/>
        <a:p>
          <a:pPr rtl="0"/>
          <a:r>
            <a:rPr lang="en-GB" b="1" dirty="0"/>
            <a:t>Focus on the smallholder farmer</a:t>
          </a:r>
          <a:endParaRPr lang="en-GB" dirty="0"/>
        </a:p>
      </dgm:t>
    </dgm:pt>
    <dgm:pt modelId="{DCDDFEA3-7478-420E-A638-522B8C0BA81D}" type="parTrans" cxnId="{A7045C98-529F-4A40-B74E-A7D5A5392DC3}">
      <dgm:prSet/>
      <dgm:spPr/>
      <dgm:t>
        <a:bodyPr/>
        <a:lstStyle/>
        <a:p>
          <a:endParaRPr lang="en-US"/>
        </a:p>
      </dgm:t>
    </dgm:pt>
    <dgm:pt modelId="{DE7EA99D-E571-44F2-83C2-6A3517A7240B}" type="sibTrans" cxnId="{A7045C98-529F-4A40-B74E-A7D5A5392DC3}">
      <dgm:prSet/>
      <dgm:spPr/>
      <dgm:t>
        <a:bodyPr/>
        <a:lstStyle/>
        <a:p>
          <a:endParaRPr lang="en-US"/>
        </a:p>
      </dgm:t>
    </dgm:pt>
    <dgm:pt modelId="{586FB346-0F9F-4687-A6CD-1C17699E8F31}">
      <dgm:prSet/>
      <dgm:spPr/>
      <dgm:t>
        <a:bodyPr/>
        <a:lstStyle/>
        <a:p>
          <a:pPr rtl="0"/>
          <a:r>
            <a:rPr lang="en-GB" b="1" dirty="0"/>
            <a:t>Country-led and locally-driven</a:t>
          </a:r>
          <a:endParaRPr lang="en-GB" dirty="0"/>
        </a:p>
      </dgm:t>
    </dgm:pt>
    <dgm:pt modelId="{99BFCBE5-D28F-4904-AF2B-299D0FB63873}" type="parTrans" cxnId="{015B0DA2-0084-4FEC-BC21-31F0BFEA6692}">
      <dgm:prSet/>
      <dgm:spPr/>
      <dgm:t>
        <a:bodyPr/>
        <a:lstStyle/>
        <a:p>
          <a:endParaRPr lang="en-US"/>
        </a:p>
      </dgm:t>
    </dgm:pt>
    <dgm:pt modelId="{A7A4985F-6DF8-4C72-AEB4-25FD6054DE32}" type="sibTrans" cxnId="{015B0DA2-0084-4FEC-BC21-31F0BFEA6692}">
      <dgm:prSet/>
      <dgm:spPr/>
      <dgm:t>
        <a:bodyPr/>
        <a:lstStyle/>
        <a:p>
          <a:endParaRPr lang="en-US"/>
        </a:p>
      </dgm:t>
    </dgm:pt>
    <dgm:pt modelId="{880B2629-900A-443B-A57F-DF7E51058532}">
      <dgm:prSet custT="1"/>
      <dgm:spPr/>
      <dgm:t>
        <a:bodyPr/>
        <a:lstStyle/>
        <a:p>
          <a:pPr rtl="0"/>
          <a:r>
            <a:rPr lang="en-GB" sz="19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Market-led</a:t>
          </a:r>
        </a:p>
      </dgm:t>
    </dgm:pt>
    <dgm:pt modelId="{D4412846-0E3F-4E11-B35D-BF1EF8649160}" type="parTrans" cxnId="{8535018F-F3A7-48A5-9B59-D5E61B8D07FE}">
      <dgm:prSet/>
      <dgm:spPr/>
      <dgm:t>
        <a:bodyPr/>
        <a:lstStyle/>
        <a:p>
          <a:endParaRPr lang="en-US"/>
        </a:p>
      </dgm:t>
    </dgm:pt>
    <dgm:pt modelId="{E7395EEA-F331-44A7-90F7-127DF16D84BA}" type="sibTrans" cxnId="{8535018F-F3A7-48A5-9B59-D5E61B8D07FE}">
      <dgm:prSet/>
      <dgm:spPr/>
      <dgm:t>
        <a:bodyPr/>
        <a:lstStyle/>
        <a:p>
          <a:endParaRPr lang="en-US"/>
        </a:p>
      </dgm:t>
    </dgm:pt>
    <dgm:pt modelId="{221CF368-411B-4AE6-B2A4-329C729B7AF9}" type="pres">
      <dgm:prSet presAssocID="{554DEA88-1795-47DC-8057-14B564CEAC28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n-US"/>
        </a:p>
      </dgm:t>
    </dgm:pt>
    <dgm:pt modelId="{BD1E2808-3902-4DC2-AEE0-51188EFBBA3E}" type="pres">
      <dgm:prSet presAssocID="{554DEA88-1795-47DC-8057-14B564CEAC28}" presName="arrowNode" presStyleLbl="node1" presStyleIdx="0" presStyleCnt="1"/>
      <dgm:spPr>
        <a:solidFill>
          <a:schemeClr val="accent4"/>
        </a:solidFill>
      </dgm:spPr>
    </dgm:pt>
    <dgm:pt modelId="{26C08916-92EB-4523-A55D-90340E7F781B}" type="pres">
      <dgm:prSet presAssocID="{8366030A-EC13-4D3B-8E20-8FAAEAA4D32B}" presName="txNode1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1A6FFA-F3B9-4553-8B70-879956C941D0}" type="pres">
      <dgm:prSet presAssocID="{880B2629-900A-443B-A57F-DF7E51058532}" presName="txNode2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864C0B-6D6F-4778-8288-73F7017876ED}" type="pres">
      <dgm:prSet presAssocID="{E7395EEA-F331-44A7-90F7-127DF16D84BA}" presName="dotNode2" presStyleCnt="0"/>
      <dgm:spPr/>
    </dgm:pt>
    <dgm:pt modelId="{A59D504B-0D21-4D71-B4E0-0C92A7446E66}" type="pres">
      <dgm:prSet presAssocID="{E7395EEA-F331-44A7-90F7-127DF16D84BA}" presName="dotRepeatNode" presStyleLbl="fgShp" presStyleIdx="0" presStyleCnt="2"/>
      <dgm:spPr/>
      <dgm:t>
        <a:bodyPr/>
        <a:lstStyle/>
        <a:p>
          <a:endParaRPr lang="en-US"/>
        </a:p>
      </dgm:t>
    </dgm:pt>
    <dgm:pt modelId="{7F1DE266-66EE-407B-B028-B6985687D4CA}" type="pres">
      <dgm:prSet presAssocID="{727672D6-5101-4870-B67C-7A691977D820}" presName="txNode3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54012E-0584-43DE-B0F1-82D775A28D66}" type="pres">
      <dgm:prSet presAssocID="{DE7EA99D-E571-44F2-83C2-6A3517A7240B}" presName="dotNode3" presStyleCnt="0"/>
      <dgm:spPr/>
    </dgm:pt>
    <dgm:pt modelId="{EF2D4C79-EAA7-4B2C-A0A2-420B970BD253}" type="pres">
      <dgm:prSet presAssocID="{DE7EA99D-E571-44F2-83C2-6A3517A7240B}" presName="dotRepeatNode" presStyleLbl="fgShp" presStyleIdx="1" presStyleCnt="2"/>
      <dgm:spPr/>
      <dgm:t>
        <a:bodyPr/>
        <a:lstStyle/>
        <a:p>
          <a:endParaRPr lang="en-US"/>
        </a:p>
      </dgm:t>
    </dgm:pt>
    <dgm:pt modelId="{86FD654C-4F19-4301-A8A8-388DB04C3A5E}" type="pres">
      <dgm:prSet presAssocID="{586FB346-0F9F-4687-A6CD-1C17699E8F31}" presName="txNode4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37C6E7F-AC2D-4A57-8128-63C0B4409536}" type="presOf" srcId="{8366030A-EC13-4D3B-8E20-8FAAEAA4D32B}" destId="{26C08916-92EB-4523-A55D-90340E7F781B}" srcOrd="0" destOrd="0" presId="urn:microsoft.com/office/officeart/2009/3/layout/DescendingProcess"/>
    <dgm:cxn modelId="{D56CA1BB-9062-4BF2-8F9B-86AA00F8FC68}" type="presOf" srcId="{554DEA88-1795-47DC-8057-14B564CEAC28}" destId="{221CF368-411B-4AE6-B2A4-329C729B7AF9}" srcOrd="0" destOrd="0" presId="urn:microsoft.com/office/officeart/2009/3/layout/DescendingProcess"/>
    <dgm:cxn modelId="{2064B63F-6D13-4123-915A-A8E558444D3B}" srcId="{554DEA88-1795-47DC-8057-14B564CEAC28}" destId="{8366030A-EC13-4D3B-8E20-8FAAEAA4D32B}" srcOrd="0" destOrd="0" parTransId="{5A022E63-62F1-47B9-81F8-3A1B9C619357}" sibTransId="{D423B6F9-5923-415E-8D3B-C046459A4C66}"/>
    <dgm:cxn modelId="{015B0DA2-0084-4FEC-BC21-31F0BFEA6692}" srcId="{554DEA88-1795-47DC-8057-14B564CEAC28}" destId="{586FB346-0F9F-4687-A6CD-1C17699E8F31}" srcOrd="3" destOrd="0" parTransId="{99BFCBE5-D28F-4904-AF2B-299D0FB63873}" sibTransId="{A7A4985F-6DF8-4C72-AEB4-25FD6054DE32}"/>
    <dgm:cxn modelId="{8535018F-F3A7-48A5-9B59-D5E61B8D07FE}" srcId="{554DEA88-1795-47DC-8057-14B564CEAC28}" destId="{880B2629-900A-443B-A57F-DF7E51058532}" srcOrd="1" destOrd="0" parTransId="{D4412846-0E3F-4E11-B35D-BF1EF8649160}" sibTransId="{E7395EEA-F331-44A7-90F7-127DF16D84BA}"/>
    <dgm:cxn modelId="{A7045C98-529F-4A40-B74E-A7D5A5392DC3}" srcId="{554DEA88-1795-47DC-8057-14B564CEAC28}" destId="{727672D6-5101-4870-B67C-7A691977D820}" srcOrd="2" destOrd="0" parTransId="{DCDDFEA3-7478-420E-A638-522B8C0BA81D}" sibTransId="{DE7EA99D-E571-44F2-83C2-6A3517A7240B}"/>
    <dgm:cxn modelId="{F714A8C0-DAB3-487B-B1D9-8A2C5EA66EFB}" type="presOf" srcId="{586FB346-0F9F-4687-A6CD-1C17699E8F31}" destId="{86FD654C-4F19-4301-A8A8-388DB04C3A5E}" srcOrd="0" destOrd="0" presId="urn:microsoft.com/office/officeart/2009/3/layout/DescendingProcess"/>
    <dgm:cxn modelId="{703A7ED7-85A4-4725-BBE7-BE3518BCD754}" type="presOf" srcId="{DE7EA99D-E571-44F2-83C2-6A3517A7240B}" destId="{EF2D4C79-EAA7-4B2C-A0A2-420B970BD253}" srcOrd="0" destOrd="0" presId="urn:microsoft.com/office/officeart/2009/3/layout/DescendingProcess"/>
    <dgm:cxn modelId="{5CDB4BDC-73E8-406C-B7E2-B7E09B1595C7}" type="presOf" srcId="{880B2629-900A-443B-A57F-DF7E51058532}" destId="{CB1A6FFA-F3B9-4553-8B70-879956C941D0}" srcOrd="0" destOrd="0" presId="urn:microsoft.com/office/officeart/2009/3/layout/DescendingProcess"/>
    <dgm:cxn modelId="{D2167568-42EC-49A7-A447-E5B84427EEC2}" type="presOf" srcId="{E7395EEA-F331-44A7-90F7-127DF16D84BA}" destId="{A59D504B-0D21-4D71-B4E0-0C92A7446E66}" srcOrd="0" destOrd="0" presId="urn:microsoft.com/office/officeart/2009/3/layout/DescendingProcess"/>
    <dgm:cxn modelId="{5C2B4105-12FA-4EBE-A65F-22C987482910}" type="presOf" srcId="{727672D6-5101-4870-B67C-7A691977D820}" destId="{7F1DE266-66EE-407B-B028-B6985687D4CA}" srcOrd="0" destOrd="0" presId="urn:microsoft.com/office/officeart/2009/3/layout/DescendingProcess"/>
    <dgm:cxn modelId="{8FF8D921-CF7D-4468-AC3E-6DAB4B825A76}" type="presParOf" srcId="{221CF368-411B-4AE6-B2A4-329C729B7AF9}" destId="{BD1E2808-3902-4DC2-AEE0-51188EFBBA3E}" srcOrd="0" destOrd="0" presId="urn:microsoft.com/office/officeart/2009/3/layout/DescendingProcess"/>
    <dgm:cxn modelId="{8617992D-6806-4BF3-B4BA-BAEB4A81B9B1}" type="presParOf" srcId="{221CF368-411B-4AE6-B2A4-329C729B7AF9}" destId="{26C08916-92EB-4523-A55D-90340E7F781B}" srcOrd="1" destOrd="0" presId="urn:microsoft.com/office/officeart/2009/3/layout/DescendingProcess"/>
    <dgm:cxn modelId="{4E276CE4-0694-4917-95E5-AE267F7AD5F7}" type="presParOf" srcId="{221CF368-411B-4AE6-B2A4-329C729B7AF9}" destId="{CB1A6FFA-F3B9-4553-8B70-879956C941D0}" srcOrd="2" destOrd="0" presId="urn:microsoft.com/office/officeart/2009/3/layout/DescendingProcess"/>
    <dgm:cxn modelId="{33402951-AB04-4875-9F12-CBB7DA2C67BD}" type="presParOf" srcId="{221CF368-411B-4AE6-B2A4-329C729B7AF9}" destId="{9B864C0B-6D6F-4778-8288-73F7017876ED}" srcOrd="3" destOrd="0" presId="urn:microsoft.com/office/officeart/2009/3/layout/DescendingProcess"/>
    <dgm:cxn modelId="{49C57C2A-EF06-450E-9C8D-210246DDD5E2}" type="presParOf" srcId="{9B864C0B-6D6F-4778-8288-73F7017876ED}" destId="{A59D504B-0D21-4D71-B4E0-0C92A7446E66}" srcOrd="0" destOrd="0" presId="urn:microsoft.com/office/officeart/2009/3/layout/DescendingProcess"/>
    <dgm:cxn modelId="{12294ACF-BA6B-4FDE-83E1-9EB1BA85F6DB}" type="presParOf" srcId="{221CF368-411B-4AE6-B2A4-329C729B7AF9}" destId="{7F1DE266-66EE-407B-B028-B6985687D4CA}" srcOrd="4" destOrd="0" presId="urn:microsoft.com/office/officeart/2009/3/layout/DescendingProcess"/>
    <dgm:cxn modelId="{AA58031B-713C-4E78-A1AA-43B235AEAEBC}" type="presParOf" srcId="{221CF368-411B-4AE6-B2A4-329C729B7AF9}" destId="{D554012E-0584-43DE-B0F1-82D775A28D66}" srcOrd="5" destOrd="0" presId="urn:microsoft.com/office/officeart/2009/3/layout/DescendingProcess"/>
    <dgm:cxn modelId="{75985CBE-12FB-469C-A907-24244B2CD768}" type="presParOf" srcId="{D554012E-0584-43DE-B0F1-82D775A28D66}" destId="{EF2D4C79-EAA7-4B2C-A0A2-420B970BD253}" srcOrd="0" destOrd="0" presId="urn:microsoft.com/office/officeart/2009/3/layout/DescendingProcess"/>
    <dgm:cxn modelId="{6982DE2B-AA3B-422E-8A31-5AAB418D334D}" type="presParOf" srcId="{221CF368-411B-4AE6-B2A4-329C729B7AF9}" destId="{86FD654C-4F19-4301-A8A8-388DB04C3A5E}" srcOrd="6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2E36F0-940E-4F8D-9E1F-A6FF19654282}" type="doc">
      <dgm:prSet loTypeId="urn:microsoft.com/office/officeart/2005/8/layout/hProcess9" loCatId="process" qsTypeId="urn:microsoft.com/office/officeart/2005/8/quickstyle/simple1" qsCatId="simple" csTypeId="urn:microsoft.com/office/officeart/2005/8/colors/colorful3" csCatId="colorful" phldr="1"/>
      <dgm:spPr/>
    </dgm:pt>
    <dgm:pt modelId="{A76601F6-DA51-43A2-A409-B345F0ED0DC0}">
      <dgm:prSet phldrT="[Text]"/>
      <dgm:spPr/>
      <dgm:t>
        <a:bodyPr/>
        <a:lstStyle/>
        <a:p>
          <a:r>
            <a:rPr lang="en-US" b="1" dirty="0"/>
            <a:t>Strengthen Country Partnerships</a:t>
          </a:r>
        </a:p>
      </dgm:t>
    </dgm:pt>
    <dgm:pt modelId="{7EFD69E9-AC5E-4E51-9159-18180FFA364F}" type="parTrans" cxnId="{5F4A38B3-A4CA-4037-8D4B-5010F6D5E993}">
      <dgm:prSet/>
      <dgm:spPr/>
      <dgm:t>
        <a:bodyPr/>
        <a:lstStyle/>
        <a:p>
          <a:endParaRPr lang="en-US" b="1"/>
        </a:p>
      </dgm:t>
    </dgm:pt>
    <dgm:pt modelId="{85DFE955-0FE9-49D1-BAD0-388ECE2E357D}" type="sibTrans" cxnId="{5F4A38B3-A4CA-4037-8D4B-5010F6D5E993}">
      <dgm:prSet/>
      <dgm:spPr/>
      <dgm:t>
        <a:bodyPr/>
        <a:lstStyle/>
        <a:p>
          <a:endParaRPr lang="en-US" b="1"/>
        </a:p>
      </dgm:t>
    </dgm:pt>
    <dgm:pt modelId="{95B1F7F5-212B-415B-8185-1E7BC9A52E46}">
      <dgm:prSet phldrT="[Text]"/>
      <dgm:spPr/>
      <dgm:t>
        <a:bodyPr/>
        <a:lstStyle/>
        <a:p>
          <a:r>
            <a:rPr lang="en-US" b="1" dirty="0"/>
            <a:t>Convene and Broker Partnerships</a:t>
          </a:r>
        </a:p>
      </dgm:t>
    </dgm:pt>
    <dgm:pt modelId="{14EC9F6A-BDE8-4945-90C7-474CDB6EB680}" type="parTrans" cxnId="{6FBB021A-86E9-48E1-B162-713FE054B5D4}">
      <dgm:prSet/>
      <dgm:spPr/>
      <dgm:t>
        <a:bodyPr/>
        <a:lstStyle/>
        <a:p>
          <a:endParaRPr lang="en-US" b="1"/>
        </a:p>
      </dgm:t>
    </dgm:pt>
    <dgm:pt modelId="{B0448EB7-E63D-405D-A0D1-2E7140D6356D}" type="sibTrans" cxnId="{6FBB021A-86E9-48E1-B162-713FE054B5D4}">
      <dgm:prSet/>
      <dgm:spPr/>
      <dgm:t>
        <a:bodyPr/>
        <a:lstStyle/>
        <a:p>
          <a:endParaRPr lang="en-US" b="1"/>
        </a:p>
      </dgm:t>
    </dgm:pt>
    <dgm:pt modelId="{9BC643A7-F97B-4E86-81D2-2783DE4096D2}">
      <dgm:prSet phldrT="[Text]"/>
      <dgm:spPr/>
      <dgm:t>
        <a:bodyPr/>
        <a:lstStyle/>
        <a:p>
          <a:r>
            <a:rPr lang="en-US" b="1" dirty="0"/>
            <a:t>Support Best Practice and Innovation</a:t>
          </a:r>
        </a:p>
      </dgm:t>
    </dgm:pt>
    <dgm:pt modelId="{FC5A96CE-1BB5-45EB-9B05-6FAB4995E099}" type="parTrans" cxnId="{62EC96AA-F43C-4108-BC42-6A7914E27638}">
      <dgm:prSet/>
      <dgm:spPr/>
      <dgm:t>
        <a:bodyPr/>
        <a:lstStyle/>
        <a:p>
          <a:endParaRPr lang="en-US" b="1"/>
        </a:p>
      </dgm:t>
    </dgm:pt>
    <dgm:pt modelId="{A7EEF88C-36DB-4BFD-A3B7-4AE47E001161}" type="sibTrans" cxnId="{62EC96AA-F43C-4108-BC42-6A7914E27638}">
      <dgm:prSet/>
      <dgm:spPr/>
      <dgm:t>
        <a:bodyPr/>
        <a:lstStyle/>
        <a:p>
          <a:endParaRPr lang="en-US" b="1"/>
        </a:p>
      </dgm:t>
    </dgm:pt>
    <dgm:pt modelId="{E57E724C-FE28-4A12-934D-BC296182497E}">
      <dgm:prSet phldrT="[Text]"/>
      <dgm:spPr/>
      <dgm:t>
        <a:bodyPr/>
        <a:lstStyle/>
        <a:p>
          <a:r>
            <a:rPr lang="en-US" b="1" dirty="0"/>
            <a:t>Share Progress</a:t>
          </a:r>
        </a:p>
      </dgm:t>
    </dgm:pt>
    <dgm:pt modelId="{BEA0BF52-B502-4283-84EA-C7F6F1D79A71}" type="parTrans" cxnId="{A3DEC563-5612-45DD-89AB-0B3E455E6AFF}">
      <dgm:prSet/>
      <dgm:spPr/>
      <dgm:t>
        <a:bodyPr/>
        <a:lstStyle/>
        <a:p>
          <a:endParaRPr lang="en-US" b="1"/>
        </a:p>
      </dgm:t>
    </dgm:pt>
    <dgm:pt modelId="{0A9513DB-9C6A-4A8B-9527-1D8EAC3EC79F}" type="sibTrans" cxnId="{A3DEC563-5612-45DD-89AB-0B3E455E6AFF}">
      <dgm:prSet/>
      <dgm:spPr/>
      <dgm:t>
        <a:bodyPr/>
        <a:lstStyle/>
        <a:p>
          <a:endParaRPr lang="en-US" b="1"/>
        </a:p>
      </dgm:t>
    </dgm:pt>
    <dgm:pt modelId="{68D7E3DB-0B79-493F-AEAA-18F7E397997A}" type="pres">
      <dgm:prSet presAssocID="{612E36F0-940E-4F8D-9E1F-A6FF19654282}" presName="CompostProcess" presStyleCnt="0">
        <dgm:presLayoutVars>
          <dgm:dir/>
          <dgm:resizeHandles val="exact"/>
        </dgm:presLayoutVars>
      </dgm:prSet>
      <dgm:spPr/>
    </dgm:pt>
    <dgm:pt modelId="{45557993-5205-459D-8E41-6CCB88AA73F4}" type="pres">
      <dgm:prSet presAssocID="{612E36F0-940E-4F8D-9E1F-A6FF19654282}" presName="arrow" presStyleLbl="bgShp" presStyleIdx="0" presStyleCnt="1"/>
      <dgm:spPr/>
    </dgm:pt>
    <dgm:pt modelId="{5AAED788-51F9-4E80-A827-F2D57C0C5400}" type="pres">
      <dgm:prSet presAssocID="{612E36F0-940E-4F8D-9E1F-A6FF19654282}" presName="linearProcess" presStyleCnt="0"/>
      <dgm:spPr/>
    </dgm:pt>
    <dgm:pt modelId="{2CCCF556-BCE9-4A47-A292-C470D149E50C}" type="pres">
      <dgm:prSet presAssocID="{A76601F6-DA51-43A2-A409-B345F0ED0DC0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B22922-9129-4EF4-B967-D597604F1534}" type="pres">
      <dgm:prSet presAssocID="{85DFE955-0FE9-49D1-BAD0-388ECE2E357D}" presName="sibTrans" presStyleCnt="0"/>
      <dgm:spPr/>
    </dgm:pt>
    <dgm:pt modelId="{E910F91E-5D64-4A61-A01D-39F242FC5307}" type="pres">
      <dgm:prSet presAssocID="{95B1F7F5-212B-415B-8185-1E7BC9A52E46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3BAD67-0A04-41D8-A615-38B43E802107}" type="pres">
      <dgm:prSet presAssocID="{B0448EB7-E63D-405D-A0D1-2E7140D6356D}" presName="sibTrans" presStyleCnt="0"/>
      <dgm:spPr/>
    </dgm:pt>
    <dgm:pt modelId="{009A1440-1D57-4912-A0C6-BA47382598D1}" type="pres">
      <dgm:prSet presAssocID="{9BC643A7-F97B-4E86-81D2-2783DE4096D2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0B183C-BA6A-4C6E-8189-7BC42644B9DB}" type="pres">
      <dgm:prSet presAssocID="{A7EEF88C-36DB-4BFD-A3B7-4AE47E001161}" presName="sibTrans" presStyleCnt="0"/>
      <dgm:spPr/>
    </dgm:pt>
    <dgm:pt modelId="{8ACD8F3A-BABA-4988-912F-DC7A63924487}" type="pres">
      <dgm:prSet presAssocID="{E57E724C-FE28-4A12-934D-BC296182497E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208569-3A52-481D-A892-BCD1B2D72563}" type="presOf" srcId="{95B1F7F5-212B-415B-8185-1E7BC9A52E46}" destId="{E910F91E-5D64-4A61-A01D-39F242FC5307}" srcOrd="0" destOrd="0" presId="urn:microsoft.com/office/officeart/2005/8/layout/hProcess9"/>
    <dgm:cxn modelId="{4A57475D-66B2-4183-9F50-D019B6752BCE}" type="presOf" srcId="{A76601F6-DA51-43A2-A409-B345F0ED0DC0}" destId="{2CCCF556-BCE9-4A47-A292-C470D149E50C}" srcOrd="0" destOrd="0" presId="urn:microsoft.com/office/officeart/2005/8/layout/hProcess9"/>
    <dgm:cxn modelId="{613F115F-29C3-4CCB-9068-59769B755AD6}" type="presOf" srcId="{9BC643A7-F97B-4E86-81D2-2783DE4096D2}" destId="{009A1440-1D57-4912-A0C6-BA47382598D1}" srcOrd="0" destOrd="0" presId="urn:microsoft.com/office/officeart/2005/8/layout/hProcess9"/>
    <dgm:cxn modelId="{6FBB021A-86E9-48E1-B162-713FE054B5D4}" srcId="{612E36F0-940E-4F8D-9E1F-A6FF19654282}" destId="{95B1F7F5-212B-415B-8185-1E7BC9A52E46}" srcOrd="1" destOrd="0" parTransId="{14EC9F6A-BDE8-4945-90C7-474CDB6EB680}" sibTransId="{B0448EB7-E63D-405D-A0D1-2E7140D6356D}"/>
    <dgm:cxn modelId="{A3DEC563-5612-45DD-89AB-0B3E455E6AFF}" srcId="{612E36F0-940E-4F8D-9E1F-A6FF19654282}" destId="{E57E724C-FE28-4A12-934D-BC296182497E}" srcOrd="3" destOrd="0" parTransId="{BEA0BF52-B502-4283-84EA-C7F6F1D79A71}" sibTransId="{0A9513DB-9C6A-4A8B-9527-1D8EAC3EC79F}"/>
    <dgm:cxn modelId="{62EC96AA-F43C-4108-BC42-6A7914E27638}" srcId="{612E36F0-940E-4F8D-9E1F-A6FF19654282}" destId="{9BC643A7-F97B-4E86-81D2-2783DE4096D2}" srcOrd="2" destOrd="0" parTransId="{FC5A96CE-1BB5-45EB-9B05-6FAB4995E099}" sibTransId="{A7EEF88C-36DB-4BFD-A3B7-4AE47E001161}"/>
    <dgm:cxn modelId="{CFA48990-9C34-48DA-85BE-5580CD49A1AC}" type="presOf" srcId="{E57E724C-FE28-4A12-934D-BC296182497E}" destId="{8ACD8F3A-BABA-4988-912F-DC7A63924487}" srcOrd="0" destOrd="0" presId="urn:microsoft.com/office/officeart/2005/8/layout/hProcess9"/>
    <dgm:cxn modelId="{05312BDC-0ED0-471E-A853-33AF3282E8F8}" type="presOf" srcId="{612E36F0-940E-4F8D-9E1F-A6FF19654282}" destId="{68D7E3DB-0B79-493F-AEAA-18F7E397997A}" srcOrd="0" destOrd="0" presId="urn:microsoft.com/office/officeart/2005/8/layout/hProcess9"/>
    <dgm:cxn modelId="{5F4A38B3-A4CA-4037-8D4B-5010F6D5E993}" srcId="{612E36F0-940E-4F8D-9E1F-A6FF19654282}" destId="{A76601F6-DA51-43A2-A409-B345F0ED0DC0}" srcOrd="0" destOrd="0" parTransId="{7EFD69E9-AC5E-4E51-9159-18180FFA364F}" sibTransId="{85DFE955-0FE9-49D1-BAD0-388ECE2E357D}"/>
    <dgm:cxn modelId="{47FCA721-7E2B-4A16-8640-CB14217DB032}" type="presParOf" srcId="{68D7E3DB-0B79-493F-AEAA-18F7E397997A}" destId="{45557993-5205-459D-8E41-6CCB88AA73F4}" srcOrd="0" destOrd="0" presId="urn:microsoft.com/office/officeart/2005/8/layout/hProcess9"/>
    <dgm:cxn modelId="{BFB4E321-0A74-4493-8F4B-3914CB1C872C}" type="presParOf" srcId="{68D7E3DB-0B79-493F-AEAA-18F7E397997A}" destId="{5AAED788-51F9-4E80-A827-F2D57C0C5400}" srcOrd="1" destOrd="0" presId="urn:microsoft.com/office/officeart/2005/8/layout/hProcess9"/>
    <dgm:cxn modelId="{E6D60F8B-9C0B-4434-8357-8BC29AB2EF2D}" type="presParOf" srcId="{5AAED788-51F9-4E80-A827-F2D57C0C5400}" destId="{2CCCF556-BCE9-4A47-A292-C470D149E50C}" srcOrd="0" destOrd="0" presId="urn:microsoft.com/office/officeart/2005/8/layout/hProcess9"/>
    <dgm:cxn modelId="{B38256DA-D02F-4B19-A705-548C9532FB85}" type="presParOf" srcId="{5AAED788-51F9-4E80-A827-F2D57C0C5400}" destId="{15B22922-9129-4EF4-B967-D597604F1534}" srcOrd="1" destOrd="0" presId="urn:microsoft.com/office/officeart/2005/8/layout/hProcess9"/>
    <dgm:cxn modelId="{1206F2F5-D146-4090-B4C8-69706DB4CB9D}" type="presParOf" srcId="{5AAED788-51F9-4E80-A827-F2D57C0C5400}" destId="{E910F91E-5D64-4A61-A01D-39F242FC5307}" srcOrd="2" destOrd="0" presId="urn:microsoft.com/office/officeart/2005/8/layout/hProcess9"/>
    <dgm:cxn modelId="{90F70F9F-9808-434D-84A5-BF250E67A09E}" type="presParOf" srcId="{5AAED788-51F9-4E80-A827-F2D57C0C5400}" destId="{9A3BAD67-0A04-41D8-A615-38B43E802107}" srcOrd="3" destOrd="0" presId="urn:microsoft.com/office/officeart/2005/8/layout/hProcess9"/>
    <dgm:cxn modelId="{8DB77AF2-4072-490A-A04D-C0F7374CEEDB}" type="presParOf" srcId="{5AAED788-51F9-4E80-A827-F2D57C0C5400}" destId="{009A1440-1D57-4912-A0C6-BA47382598D1}" srcOrd="4" destOrd="0" presId="urn:microsoft.com/office/officeart/2005/8/layout/hProcess9"/>
    <dgm:cxn modelId="{234CE3FB-5E8F-4506-9C74-D55BFBC6395B}" type="presParOf" srcId="{5AAED788-51F9-4E80-A827-F2D57C0C5400}" destId="{870B183C-BA6A-4C6E-8189-7BC42644B9DB}" srcOrd="5" destOrd="0" presId="urn:microsoft.com/office/officeart/2005/8/layout/hProcess9"/>
    <dgm:cxn modelId="{9EE8E592-E7F9-4549-B5E8-426617CE713C}" type="presParOf" srcId="{5AAED788-51F9-4E80-A827-F2D57C0C5400}" destId="{8ACD8F3A-BABA-4988-912F-DC7A63924487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04C9EF-A1BA-4B83-8321-BF91C889EA28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</dgm:pt>
    <dgm:pt modelId="{22ECE08F-38C1-44C6-8C84-2C63010378BF}">
      <dgm:prSet phldrT="[Text]" custT="1"/>
      <dgm:spPr/>
      <dgm:t>
        <a:bodyPr/>
        <a:lstStyle/>
        <a:p>
          <a:r>
            <a:rPr lang="en-SG" sz="2400" b="0" dirty="0"/>
            <a:t>Companies</a:t>
          </a:r>
        </a:p>
      </dgm:t>
    </dgm:pt>
    <dgm:pt modelId="{4238D197-F339-4752-A167-9E489C3732BA}" type="parTrans" cxnId="{B596828A-F708-4CE2-B55D-0E40D95FF592}">
      <dgm:prSet/>
      <dgm:spPr/>
      <dgm:t>
        <a:bodyPr/>
        <a:lstStyle/>
        <a:p>
          <a:endParaRPr lang="en-SG" sz="2000" b="0"/>
        </a:p>
      </dgm:t>
    </dgm:pt>
    <dgm:pt modelId="{40D955F2-1BA4-416F-8195-15E6F6FD17F8}" type="sibTrans" cxnId="{B596828A-F708-4CE2-B55D-0E40D95FF592}">
      <dgm:prSet/>
      <dgm:spPr/>
      <dgm:t>
        <a:bodyPr/>
        <a:lstStyle/>
        <a:p>
          <a:endParaRPr lang="en-SG" sz="2000" b="0"/>
        </a:p>
      </dgm:t>
    </dgm:pt>
    <dgm:pt modelId="{5251FE3D-A70B-4D94-AD56-586F86906A88}">
      <dgm:prSet phldrT="[Text]" custT="1"/>
      <dgm:spPr/>
      <dgm:t>
        <a:bodyPr/>
        <a:lstStyle/>
        <a:p>
          <a:r>
            <a:rPr lang="en-SG" sz="2400" b="0" dirty="0"/>
            <a:t>Government</a:t>
          </a:r>
        </a:p>
      </dgm:t>
    </dgm:pt>
    <dgm:pt modelId="{37FFD1F2-6D66-46D6-AC9C-B54438737550}" type="parTrans" cxnId="{B8EDEE6D-B71C-429A-948E-7CFC8998FD6A}">
      <dgm:prSet/>
      <dgm:spPr/>
      <dgm:t>
        <a:bodyPr/>
        <a:lstStyle/>
        <a:p>
          <a:endParaRPr lang="en-SG" sz="2000" b="0"/>
        </a:p>
      </dgm:t>
    </dgm:pt>
    <dgm:pt modelId="{31554C9B-6035-4C48-A5D0-653308653D28}" type="sibTrans" cxnId="{B8EDEE6D-B71C-429A-948E-7CFC8998FD6A}">
      <dgm:prSet/>
      <dgm:spPr/>
      <dgm:t>
        <a:bodyPr/>
        <a:lstStyle/>
        <a:p>
          <a:endParaRPr lang="en-SG" sz="2000" b="0"/>
        </a:p>
      </dgm:t>
    </dgm:pt>
    <dgm:pt modelId="{B3C0A6EA-65BE-4AC8-96F3-5CA40CB7D604}">
      <dgm:prSet phldrT="[Text]" custT="1"/>
      <dgm:spPr/>
      <dgm:t>
        <a:bodyPr/>
        <a:lstStyle/>
        <a:p>
          <a:r>
            <a:rPr lang="en-SG" sz="2400" b="0" dirty="0"/>
            <a:t>Civil Society</a:t>
          </a:r>
        </a:p>
      </dgm:t>
    </dgm:pt>
    <dgm:pt modelId="{2CB73375-1003-4775-9A15-4D299332171C}" type="parTrans" cxnId="{95A08818-8FAA-47DB-AFD7-0E4DDE8C7A4F}">
      <dgm:prSet/>
      <dgm:spPr/>
      <dgm:t>
        <a:bodyPr/>
        <a:lstStyle/>
        <a:p>
          <a:endParaRPr lang="en-SG" sz="2000" b="0"/>
        </a:p>
      </dgm:t>
    </dgm:pt>
    <dgm:pt modelId="{FD749340-849B-4D6D-84B0-C345B5396C9D}" type="sibTrans" cxnId="{95A08818-8FAA-47DB-AFD7-0E4DDE8C7A4F}">
      <dgm:prSet/>
      <dgm:spPr/>
      <dgm:t>
        <a:bodyPr/>
        <a:lstStyle/>
        <a:p>
          <a:endParaRPr lang="en-SG" sz="2000" b="0"/>
        </a:p>
      </dgm:t>
    </dgm:pt>
    <dgm:pt modelId="{39F3FA25-A991-4FDC-961D-C7DFFBBEE765}">
      <dgm:prSet custT="1"/>
      <dgm:spPr/>
      <dgm:t>
        <a:bodyPr/>
        <a:lstStyle/>
        <a:p>
          <a:r>
            <a:rPr lang="en-SG" sz="2400" b="0" dirty="0"/>
            <a:t>Farmers’ Associations</a:t>
          </a:r>
        </a:p>
      </dgm:t>
    </dgm:pt>
    <dgm:pt modelId="{FA91C5A6-648F-449F-BD79-C923396EEFFF}" type="parTrans" cxnId="{0ACD7274-D71F-4DB0-BCFE-3F4568872D7F}">
      <dgm:prSet/>
      <dgm:spPr/>
      <dgm:t>
        <a:bodyPr/>
        <a:lstStyle/>
        <a:p>
          <a:endParaRPr lang="en-SG" sz="2000" b="0"/>
        </a:p>
      </dgm:t>
    </dgm:pt>
    <dgm:pt modelId="{204D9463-B3DE-4188-BE5B-B70A2D7A76F0}" type="sibTrans" cxnId="{0ACD7274-D71F-4DB0-BCFE-3F4568872D7F}">
      <dgm:prSet/>
      <dgm:spPr/>
      <dgm:t>
        <a:bodyPr/>
        <a:lstStyle/>
        <a:p>
          <a:endParaRPr lang="en-SG" sz="2000" b="0"/>
        </a:p>
      </dgm:t>
    </dgm:pt>
    <dgm:pt modelId="{4BD585AF-49B1-4E58-B79F-FBB66C05F2A6}">
      <dgm:prSet custT="1"/>
      <dgm:spPr/>
      <dgm:t>
        <a:bodyPr/>
        <a:lstStyle/>
        <a:p>
          <a:r>
            <a:rPr lang="en-SG" sz="2400" b="0" dirty="0"/>
            <a:t>Donors</a:t>
          </a:r>
        </a:p>
      </dgm:t>
    </dgm:pt>
    <dgm:pt modelId="{AB20262F-1FD8-42BD-A502-AA5E213D9A32}" type="parTrans" cxnId="{33579A00-CF14-4753-A318-B980F1DC2E8E}">
      <dgm:prSet/>
      <dgm:spPr/>
      <dgm:t>
        <a:bodyPr/>
        <a:lstStyle/>
        <a:p>
          <a:endParaRPr lang="en-SG" sz="2000" b="0"/>
        </a:p>
      </dgm:t>
    </dgm:pt>
    <dgm:pt modelId="{CC5B377D-3369-4DD9-A8E5-17033FFF92A2}" type="sibTrans" cxnId="{33579A00-CF14-4753-A318-B980F1DC2E8E}">
      <dgm:prSet/>
      <dgm:spPr/>
      <dgm:t>
        <a:bodyPr/>
        <a:lstStyle/>
        <a:p>
          <a:endParaRPr lang="en-SG" sz="2000" b="0"/>
        </a:p>
      </dgm:t>
    </dgm:pt>
    <dgm:pt modelId="{D7E343EC-96E6-4991-AC29-3863632305D5}">
      <dgm:prSet custT="1"/>
      <dgm:spPr/>
      <dgm:t>
        <a:bodyPr/>
        <a:lstStyle/>
        <a:p>
          <a:r>
            <a:rPr lang="en-SG" sz="2400" b="0" dirty="0"/>
            <a:t>Research</a:t>
          </a:r>
        </a:p>
      </dgm:t>
    </dgm:pt>
    <dgm:pt modelId="{09E23693-7E01-4E9F-A338-D47D3A8308AC}" type="parTrans" cxnId="{02B64D8A-6572-4ED0-8173-D7A8E4227A59}">
      <dgm:prSet/>
      <dgm:spPr/>
      <dgm:t>
        <a:bodyPr/>
        <a:lstStyle/>
        <a:p>
          <a:endParaRPr lang="en-SG" sz="2000" b="0"/>
        </a:p>
      </dgm:t>
    </dgm:pt>
    <dgm:pt modelId="{E9F5E023-6A53-4F9A-8D0F-4EF080A7C5E8}" type="sibTrans" cxnId="{02B64D8A-6572-4ED0-8173-D7A8E4227A59}">
      <dgm:prSet/>
      <dgm:spPr/>
      <dgm:t>
        <a:bodyPr/>
        <a:lstStyle/>
        <a:p>
          <a:endParaRPr lang="en-SG" sz="2000" b="0"/>
        </a:p>
      </dgm:t>
    </dgm:pt>
    <dgm:pt modelId="{3EB15A05-25CF-49DF-8999-EB1739CCEE4B}" type="pres">
      <dgm:prSet presAssocID="{B604C9EF-A1BA-4B83-8321-BF91C889EA28}" presName="compositeShape" presStyleCnt="0">
        <dgm:presLayoutVars>
          <dgm:chMax val="7"/>
          <dgm:dir/>
          <dgm:resizeHandles val="exact"/>
        </dgm:presLayoutVars>
      </dgm:prSet>
      <dgm:spPr/>
    </dgm:pt>
    <dgm:pt modelId="{676143CE-4A75-4428-B930-BD7B5D2CB478}" type="pres">
      <dgm:prSet presAssocID="{22ECE08F-38C1-44C6-8C84-2C63010378BF}" presName="circ1" presStyleLbl="vennNode1" presStyleIdx="0" presStyleCnt="6"/>
      <dgm:spPr/>
    </dgm:pt>
    <dgm:pt modelId="{DCA4B8FC-E34D-4652-9F45-73D9FDF5B8A3}" type="pres">
      <dgm:prSet presAssocID="{22ECE08F-38C1-44C6-8C84-2C63010378BF}" presName="circ1Tx" presStyleLbl="revTx" presStyleIdx="0" presStyleCnt="0" custLinFactNeighborX="157" custLinFactNeighborY="311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3BF527-BCF1-4586-AFAE-3ED80DD074CE}" type="pres">
      <dgm:prSet presAssocID="{5251FE3D-A70B-4D94-AD56-586F86906A88}" presName="circ2" presStyleLbl="vennNode1" presStyleIdx="1" presStyleCnt="6"/>
      <dgm:spPr/>
    </dgm:pt>
    <dgm:pt modelId="{8A2D795B-5422-47FB-A8B1-25D191656C0A}" type="pres">
      <dgm:prSet presAssocID="{5251FE3D-A70B-4D94-AD56-586F86906A88}" presName="circ2Tx" presStyleLbl="revTx" presStyleIdx="0" presStyleCnt="0" custLinFactNeighborX="-15505" custLinFactNeighborY="182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D846F9-019C-4E31-97F8-5023673F68BA}" type="pres">
      <dgm:prSet presAssocID="{B3C0A6EA-65BE-4AC8-96F3-5CA40CB7D604}" presName="circ3" presStyleLbl="vennNode1" presStyleIdx="2" presStyleCnt="6"/>
      <dgm:spPr/>
    </dgm:pt>
    <dgm:pt modelId="{E1F8D24A-4558-41B4-AF1E-FA8384CEFC41}" type="pres">
      <dgm:prSet presAssocID="{B3C0A6EA-65BE-4AC8-96F3-5CA40CB7D604}" presName="circ3Tx" presStyleLbl="revTx" presStyleIdx="0" presStyleCnt="0" custLinFactNeighborX="-8066" custLinFactNeighborY="-60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852B69-FCA0-48EA-B8F2-17C518D1D219}" type="pres">
      <dgm:prSet presAssocID="{39F3FA25-A991-4FDC-961D-C7DFFBBEE765}" presName="circ4" presStyleLbl="vennNode1" presStyleIdx="3" presStyleCnt="6"/>
      <dgm:spPr/>
    </dgm:pt>
    <dgm:pt modelId="{6547AE29-0362-4AB1-BBD1-F7587611ED89}" type="pres">
      <dgm:prSet presAssocID="{39F3FA25-A991-4FDC-961D-C7DFFBBEE765}" presName="circ4Tx" presStyleLbl="revTx" presStyleIdx="0" presStyleCnt="0" custLinFactNeighborX="1465" custLinFactNeighborY="-150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372E0B-86BE-4BB2-8A9E-C7B99EAAFE2C}" type="pres">
      <dgm:prSet presAssocID="{4BD585AF-49B1-4E58-B79F-FBB66C05F2A6}" presName="circ5" presStyleLbl="vennNode1" presStyleIdx="4" presStyleCnt="6"/>
      <dgm:spPr/>
    </dgm:pt>
    <dgm:pt modelId="{9EC89FD7-E2BA-4CFD-915C-DAF5700B0B50}" type="pres">
      <dgm:prSet presAssocID="{4BD585AF-49B1-4E58-B79F-FBB66C05F2A6}" presName="circ5Tx" presStyleLbl="revTx" presStyleIdx="0" presStyleCnt="0" custLinFactNeighborX="27951" custLinFactNeighborY="-60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3BE406-414A-4727-83FA-2A74497A39D6}" type="pres">
      <dgm:prSet presAssocID="{D7E343EC-96E6-4991-AC29-3863632305D5}" presName="circ6" presStyleLbl="vennNode1" presStyleIdx="5" presStyleCnt="6"/>
      <dgm:spPr/>
    </dgm:pt>
    <dgm:pt modelId="{ABC99B63-139F-4F31-9863-743B2C7B75D9}" type="pres">
      <dgm:prSet presAssocID="{D7E343EC-96E6-4991-AC29-3863632305D5}" presName="circ6Tx" presStyleLbl="revTx" presStyleIdx="0" presStyleCnt="0" custLinFactNeighborX="20513" custLinFactNeighborY="5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AFA55D-F27E-4ECA-9704-4AE17F141909}" type="presOf" srcId="{D7E343EC-96E6-4991-AC29-3863632305D5}" destId="{ABC99B63-139F-4F31-9863-743B2C7B75D9}" srcOrd="0" destOrd="0" presId="urn:microsoft.com/office/officeart/2005/8/layout/venn1"/>
    <dgm:cxn modelId="{02B64D8A-6572-4ED0-8173-D7A8E4227A59}" srcId="{B604C9EF-A1BA-4B83-8321-BF91C889EA28}" destId="{D7E343EC-96E6-4991-AC29-3863632305D5}" srcOrd="5" destOrd="0" parTransId="{09E23693-7E01-4E9F-A338-D47D3A8308AC}" sibTransId="{E9F5E023-6A53-4F9A-8D0F-4EF080A7C5E8}"/>
    <dgm:cxn modelId="{B8EDEE6D-B71C-429A-948E-7CFC8998FD6A}" srcId="{B604C9EF-A1BA-4B83-8321-BF91C889EA28}" destId="{5251FE3D-A70B-4D94-AD56-586F86906A88}" srcOrd="1" destOrd="0" parTransId="{37FFD1F2-6D66-46D6-AC9C-B54438737550}" sibTransId="{31554C9B-6035-4C48-A5D0-653308653D28}"/>
    <dgm:cxn modelId="{95A08818-8FAA-47DB-AFD7-0E4DDE8C7A4F}" srcId="{B604C9EF-A1BA-4B83-8321-BF91C889EA28}" destId="{B3C0A6EA-65BE-4AC8-96F3-5CA40CB7D604}" srcOrd="2" destOrd="0" parTransId="{2CB73375-1003-4775-9A15-4D299332171C}" sibTransId="{FD749340-849B-4D6D-84B0-C345B5396C9D}"/>
    <dgm:cxn modelId="{B596828A-F708-4CE2-B55D-0E40D95FF592}" srcId="{B604C9EF-A1BA-4B83-8321-BF91C889EA28}" destId="{22ECE08F-38C1-44C6-8C84-2C63010378BF}" srcOrd="0" destOrd="0" parTransId="{4238D197-F339-4752-A167-9E489C3732BA}" sibTransId="{40D955F2-1BA4-416F-8195-15E6F6FD17F8}"/>
    <dgm:cxn modelId="{33579A00-CF14-4753-A318-B980F1DC2E8E}" srcId="{B604C9EF-A1BA-4B83-8321-BF91C889EA28}" destId="{4BD585AF-49B1-4E58-B79F-FBB66C05F2A6}" srcOrd="4" destOrd="0" parTransId="{AB20262F-1FD8-42BD-A502-AA5E213D9A32}" sibTransId="{CC5B377D-3369-4DD9-A8E5-17033FFF92A2}"/>
    <dgm:cxn modelId="{DE0673C4-2FBF-4489-86AE-D9B227FE02D8}" type="presOf" srcId="{5251FE3D-A70B-4D94-AD56-586F86906A88}" destId="{8A2D795B-5422-47FB-A8B1-25D191656C0A}" srcOrd="0" destOrd="0" presId="urn:microsoft.com/office/officeart/2005/8/layout/venn1"/>
    <dgm:cxn modelId="{1B3F4D0F-7D6F-426B-8FE3-8483A80BA984}" type="presOf" srcId="{22ECE08F-38C1-44C6-8C84-2C63010378BF}" destId="{DCA4B8FC-E34D-4652-9F45-73D9FDF5B8A3}" srcOrd="0" destOrd="0" presId="urn:microsoft.com/office/officeart/2005/8/layout/venn1"/>
    <dgm:cxn modelId="{0ACD7274-D71F-4DB0-BCFE-3F4568872D7F}" srcId="{B604C9EF-A1BA-4B83-8321-BF91C889EA28}" destId="{39F3FA25-A991-4FDC-961D-C7DFFBBEE765}" srcOrd="3" destOrd="0" parTransId="{FA91C5A6-648F-449F-BD79-C923396EEFFF}" sibTransId="{204D9463-B3DE-4188-BE5B-B70A2D7A76F0}"/>
    <dgm:cxn modelId="{238642A0-6779-4839-984E-5F96808EBFF4}" type="presOf" srcId="{B604C9EF-A1BA-4B83-8321-BF91C889EA28}" destId="{3EB15A05-25CF-49DF-8999-EB1739CCEE4B}" srcOrd="0" destOrd="0" presId="urn:microsoft.com/office/officeart/2005/8/layout/venn1"/>
    <dgm:cxn modelId="{A0B9C79D-AE80-485D-80C5-90BE5472F94E}" type="presOf" srcId="{4BD585AF-49B1-4E58-B79F-FBB66C05F2A6}" destId="{9EC89FD7-E2BA-4CFD-915C-DAF5700B0B50}" srcOrd="0" destOrd="0" presId="urn:microsoft.com/office/officeart/2005/8/layout/venn1"/>
    <dgm:cxn modelId="{89CE6EBC-79A5-415F-B6D2-6813FC9855C4}" type="presOf" srcId="{39F3FA25-A991-4FDC-961D-C7DFFBBEE765}" destId="{6547AE29-0362-4AB1-BBD1-F7587611ED89}" srcOrd="0" destOrd="0" presId="urn:microsoft.com/office/officeart/2005/8/layout/venn1"/>
    <dgm:cxn modelId="{4990BCFD-C896-42B8-A4D3-EAF2C33A5A98}" type="presOf" srcId="{B3C0A6EA-65BE-4AC8-96F3-5CA40CB7D604}" destId="{E1F8D24A-4558-41B4-AF1E-FA8384CEFC41}" srcOrd="0" destOrd="0" presId="urn:microsoft.com/office/officeart/2005/8/layout/venn1"/>
    <dgm:cxn modelId="{AF71C7F1-6295-4105-8FDF-935256D7083B}" type="presParOf" srcId="{3EB15A05-25CF-49DF-8999-EB1739CCEE4B}" destId="{676143CE-4A75-4428-B930-BD7B5D2CB478}" srcOrd="0" destOrd="0" presId="urn:microsoft.com/office/officeart/2005/8/layout/venn1"/>
    <dgm:cxn modelId="{49787047-D717-42AB-A3CC-C1503C14FB4F}" type="presParOf" srcId="{3EB15A05-25CF-49DF-8999-EB1739CCEE4B}" destId="{DCA4B8FC-E34D-4652-9F45-73D9FDF5B8A3}" srcOrd="1" destOrd="0" presId="urn:microsoft.com/office/officeart/2005/8/layout/venn1"/>
    <dgm:cxn modelId="{4870B750-1055-4452-80F0-5DAF99D49491}" type="presParOf" srcId="{3EB15A05-25CF-49DF-8999-EB1739CCEE4B}" destId="{3E3BF527-BCF1-4586-AFAE-3ED80DD074CE}" srcOrd="2" destOrd="0" presId="urn:microsoft.com/office/officeart/2005/8/layout/venn1"/>
    <dgm:cxn modelId="{F9575DE8-E51B-40CA-92BC-CDCED578AD2E}" type="presParOf" srcId="{3EB15A05-25CF-49DF-8999-EB1739CCEE4B}" destId="{8A2D795B-5422-47FB-A8B1-25D191656C0A}" srcOrd="3" destOrd="0" presId="urn:microsoft.com/office/officeart/2005/8/layout/venn1"/>
    <dgm:cxn modelId="{628E6389-9AFE-4171-83B8-C62EBD57E259}" type="presParOf" srcId="{3EB15A05-25CF-49DF-8999-EB1739CCEE4B}" destId="{68D846F9-019C-4E31-97F8-5023673F68BA}" srcOrd="4" destOrd="0" presId="urn:microsoft.com/office/officeart/2005/8/layout/venn1"/>
    <dgm:cxn modelId="{6FB3FB9A-7B17-45FC-994E-334566B62F23}" type="presParOf" srcId="{3EB15A05-25CF-49DF-8999-EB1739CCEE4B}" destId="{E1F8D24A-4558-41B4-AF1E-FA8384CEFC41}" srcOrd="5" destOrd="0" presId="urn:microsoft.com/office/officeart/2005/8/layout/venn1"/>
    <dgm:cxn modelId="{F2161EB3-F624-460E-948F-422F243FCC76}" type="presParOf" srcId="{3EB15A05-25CF-49DF-8999-EB1739CCEE4B}" destId="{26852B69-FCA0-48EA-B8F2-17C518D1D219}" srcOrd="6" destOrd="0" presId="urn:microsoft.com/office/officeart/2005/8/layout/venn1"/>
    <dgm:cxn modelId="{94CAD7EA-D3B9-472B-BF57-5484F0E2D898}" type="presParOf" srcId="{3EB15A05-25CF-49DF-8999-EB1739CCEE4B}" destId="{6547AE29-0362-4AB1-BBD1-F7587611ED89}" srcOrd="7" destOrd="0" presId="urn:microsoft.com/office/officeart/2005/8/layout/venn1"/>
    <dgm:cxn modelId="{15BA757E-8780-4D95-BA8E-8AAC72214F36}" type="presParOf" srcId="{3EB15A05-25CF-49DF-8999-EB1739CCEE4B}" destId="{CD372E0B-86BE-4BB2-8A9E-C7B99EAAFE2C}" srcOrd="8" destOrd="0" presId="urn:microsoft.com/office/officeart/2005/8/layout/venn1"/>
    <dgm:cxn modelId="{1673D651-9A14-4EC0-8E1F-72A62D812E4A}" type="presParOf" srcId="{3EB15A05-25CF-49DF-8999-EB1739CCEE4B}" destId="{9EC89FD7-E2BA-4CFD-915C-DAF5700B0B50}" srcOrd="9" destOrd="0" presId="urn:microsoft.com/office/officeart/2005/8/layout/venn1"/>
    <dgm:cxn modelId="{E6F65ED8-709D-4A34-B04D-BCF5719F5F5F}" type="presParOf" srcId="{3EB15A05-25CF-49DF-8999-EB1739CCEE4B}" destId="{483BE406-414A-4727-83FA-2A74497A39D6}" srcOrd="10" destOrd="0" presId="urn:microsoft.com/office/officeart/2005/8/layout/venn1"/>
    <dgm:cxn modelId="{37A77E06-455C-4CFA-A184-7D470E561766}" type="presParOf" srcId="{3EB15A05-25CF-49DF-8999-EB1739CCEE4B}" destId="{ABC99B63-139F-4F31-9863-743B2C7B75D9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57829D1-D696-4ECA-AD1A-1E9D91771537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0B0A822-54D1-42E3-912A-B4586045B8D5}">
      <dgm:prSet phldrT="[Text]"/>
      <dgm:spPr/>
      <dgm:t>
        <a:bodyPr/>
        <a:lstStyle/>
        <a:p>
          <a:r>
            <a:rPr lang="en-US" dirty="0"/>
            <a:t>Multi-stakeholder</a:t>
          </a:r>
        </a:p>
      </dgm:t>
    </dgm:pt>
    <dgm:pt modelId="{13756C8C-6829-4A6A-8373-2A6A8EFC7BC1}" type="parTrans" cxnId="{172C0F42-90E1-4A91-BB1B-2592024E6ECB}">
      <dgm:prSet/>
      <dgm:spPr/>
      <dgm:t>
        <a:bodyPr/>
        <a:lstStyle/>
        <a:p>
          <a:endParaRPr lang="en-US"/>
        </a:p>
      </dgm:t>
    </dgm:pt>
    <dgm:pt modelId="{249333E2-D872-4770-A02A-36EDADEB48B7}" type="sibTrans" cxnId="{172C0F42-90E1-4A91-BB1B-2592024E6ECB}">
      <dgm:prSet/>
      <dgm:spPr/>
      <dgm:t>
        <a:bodyPr/>
        <a:lstStyle/>
        <a:p>
          <a:endParaRPr lang="en-US"/>
        </a:p>
      </dgm:t>
    </dgm:pt>
    <dgm:pt modelId="{AA8E1601-CCA5-45E3-AD9B-89D3B22C80B5}">
      <dgm:prSet phldrT="[Text]"/>
      <dgm:spPr/>
      <dgm:t>
        <a:bodyPr/>
        <a:lstStyle/>
        <a:p>
          <a:r>
            <a:rPr lang="en-US" dirty="0"/>
            <a:t>Reaching growers </a:t>
          </a:r>
        </a:p>
      </dgm:t>
    </dgm:pt>
    <dgm:pt modelId="{E68C6900-1060-49E6-B50F-E1503FC45270}" type="parTrans" cxnId="{CA3F3A0A-7ED2-412D-9BBA-BA662113D70D}">
      <dgm:prSet/>
      <dgm:spPr/>
      <dgm:t>
        <a:bodyPr/>
        <a:lstStyle/>
        <a:p>
          <a:endParaRPr lang="en-US"/>
        </a:p>
      </dgm:t>
    </dgm:pt>
    <dgm:pt modelId="{76E5CA34-DA84-4640-9937-8C69D45DC964}" type="sibTrans" cxnId="{CA3F3A0A-7ED2-412D-9BBA-BA662113D70D}">
      <dgm:prSet/>
      <dgm:spPr/>
      <dgm:t>
        <a:bodyPr/>
        <a:lstStyle/>
        <a:p>
          <a:endParaRPr lang="en-US"/>
        </a:p>
      </dgm:t>
    </dgm:pt>
    <dgm:pt modelId="{57461D3D-5E4A-4358-932F-5CD42C277FE5}">
      <dgm:prSet phldrT="[Text]"/>
      <dgm:spPr/>
      <dgm:t>
        <a:bodyPr/>
        <a:lstStyle/>
        <a:p>
          <a:r>
            <a:rPr lang="en-US" dirty="0"/>
            <a:t>Developing the supply chain</a:t>
          </a:r>
        </a:p>
      </dgm:t>
    </dgm:pt>
    <dgm:pt modelId="{6D0DCB6D-927B-45CD-8D79-9728AFA318B7}" type="parTrans" cxnId="{F0D32ED5-9619-4C69-86AE-A8E679430517}">
      <dgm:prSet/>
      <dgm:spPr/>
      <dgm:t>
        <a:bodyPr/>
        <a:lstStyle/>
        <a:p>
          <a:endParaRPr lang="en-US"/>
        </a:p>
      </dgm:t>
    </dgm:pt>
    <dgm:pt modelId="{431066A0-D194-4933-8B10-E4C25DC970CB}" type="sibTrans" cxnId="{F0D32ED5-9619-4C69-86AE-A8E679430517}">
      <dgm:prSet/>
      <dgm:spPr/>
      <dgm:t>
        <a:bodyPr/>
        <a:lstStyle/>
        <a:p>
          <a:endParaRPr lang="en-US"/>
        </a:p>
      </dgm:t>
    </dgm:pt>
    <dgm:pt modelId="{E35B9011-ACCD-4C36-9E4C-FA9674D74A34}">
      <dgm:prSet/>
      <dgm:spPr/>
      <dgm:t>
        <a:bodyPr/>
        <a:lstStyle/>
        <a:p>
          <a:r>
            <a:rPr lang="en-US" dirty="0"/>
            <a:t>Large offtake partner, processors, certification body, NGO, donor agencies, financial institutions, research institute, national and provincial government agencies. </a:t>
          </a:r>
        </a:p>
      </dgm:t>
    </dgm:pt>
    <dgm:pt modelId="{F7788BEE-F4B6-4A19-B9CD-F3EBA95CAF00}" type="parTrans" cxnId="{A6185EC4-5A71-4C6F-897D-4786362D6FEC}">
      <dgm:prSet/>
      <dgm:spPr/>
      <dgm:t>
        <a:bodyPr/>
        <a:lstStyle/>
        <a:p>
          <a:endParaRPr lang="en-US"/>
        </a:p>
      </dgm:t>
    </dgm:pt>
    <dgm:pt modelId="{A37788B6-1925-4259-91DF-6BF3BD95961F}" type="sibTrans" cxnId="{A6185EC4-5A71-4C6F-897D-4786362D6FEC}">
      <dgm:prSet/>
      <dgm:spPr/>
      <dgm:t>
        <a:bodyPr/>
        <a:lstStyle/>
        <a:p>
          <a:endParaRPr lang="en-US"/>
        </a:p>
      </dgm:t>
    </dgm:pt>
    <dgm:pt modelId="{541E5F89-F846-439A-903A-AC29891E41C1}">
      <dgm:prSet/>
      <dgm:spPr/>
      <dgm:t>
        <a:bodyPr/>
        <a:lstStyle/>
        <a:p>
          <a:r>
            <a:rPr lang="en-US"/>
            <a:t>Engaged 117,259 farmers </a:t>
          </a:r>
        </a:p>
      </dgm:t>
    </dgm:pt>
    <dgm:pt modelId="{F6131C78-9C50-47A2-91F4-5E206A268974}" type="parTrans" cxnId="{D45B1F04-D4F4-476A-B890-E96B1AA036E6}">
      <dgm:prSet/>
      <dgm:spPr/>
      <dgm:t>
        <a:bodyPr/>
        <a:lstStyle/>
        <a:p>
          <a:endParaRPr lang="en-US"/>
        </a:p>
      </dgm:t>
    </dgm:pt>
    <dgm:pt modelId="{3A8E4CDF-2C7C-4A98-8F7E-58410BE5C043}" type="sibTrans" cxnId="{D45B1F04-D4F4-476A-B890-E96B1AA036E6}">
      <dgm:prSet/>
      <dgm:spPr/>
      <dgm:t>
        <a:bodyPr/>
        <a:lstStyle/>
        <a:p>
          <a:endParaRPr lang="en-US"/>
        </a:p>
      </dgm:t>
    </dgm:pt>
    <dgm:pt modelId="{4FECC590-89CA-4CA0-AA6C-821EE712A968}">
      <dgm:prSet/>
      <dgm:spPr/>
      <dgm:t>
        <a:bodyPr/>
        <a:lstStyle/>
        <a:p>
          <a:r>
            <a:rPr lang="en-US"/>
            <a:t>137,653 hectares of land covered </a:t>
          </a:r>
        </a:p>
      </dgm:t>
    </dgm:pt>
    <dgm:pt modelId="{8C1F056F-9280-4F9D-8D7D-1166824543D8}" type="parTrans" cxnId="{34F052A7-3061-409A-943A-3E0DB5705B96}">
      <dgm:prSet/>
      <dgm:spPr/>
      <dgm:t>
        <a:bodyPr/>
        <a:lstStyle/>
        <a:p>
          <a:endParaRPr lang="en-US"/>
        </a:p>
      </dgm:t>
    </dgm:pt>
    <dgm:pt modelId="{89844C65-5AC7-4A5E-8475-F241BFD6786D}" type="sibTrans" cxnId="{34F052A7-3061-409A-943A-3E0DB5705B96}">
      <dgm:prSet/>
      <dgm:spPr/>
      <dgm:t>
        <a:bodyPr/>
        <a:lstStyle/>
        <a:p>
          <a:endParaRPr lang="en-US"/>
        </a:p>
      </dgm:t>
    </dgm:pt>
    <dgm:pt modelId="{109C3462-56F5-421B-9ADB-1BC6EE7299C6}">
      <dgm:prSet/>
      <dgm:spPr/>
      <dgm:t>
        <a:bodyPr/>
        <a:lstStyle/>
        <a:p>
          <a:r>
            <a:rPr lang="en-US"/>
            <a:t>25,424 farmers received certification under SCPP</a:t>
          </a:r>
        </a:p>
      </dgm:t>
    </dgm:pt>
    <dgm:pt modelId="{4B6EBEFF-384E-451D-B37F-5F4C0ABCCE9F}" type="parTrans" cxnId="{79240322-EEED-43D8-B5A6-3F46D67F93D7}">
      <dgm:prSet/>
      <dgm:spPr/>
      <dgm:t>
        <a:bodyPr/>
        <a:lstStyle/>
        <a:p>
          <a:endParaRPr lang="en-US"/>
        </a:p>
      </dgm:t>
    </dgm:pt>
    <dgm:pt modelId="{1A648B1D-5F97-4DFF-8CA8-E719FD781D62}" type="sibTrans" cxnId="{79240322-EEED-43D8-B5A6-3F46D67F93D7}">
      <dgm:prSet/>
      <dgm:spPr/>
      <dgm:t>
        <a:bodyPr/>
        <a:lstStyle/>
        <a:p>
          <a:endParaRPr lang="en-US"/>
        </a:p>
      </dgm:t>
    </dgm:pt>
    <dgm:pt modelId="{98E3BE64-BA52-44E3-A7D4-846772038D95}">
      <dgm:prSet/>
      <dgm:spPr/>
      <dgm:t>
        <a:bodyPr/>
        <a:lstStyle/>
        <a:p>
          <a:r>
            <a:rPr lang="en-US"/>
            <a:t>Established 2,627 field schools</a:t>
          </a:r>
        </a:p>
      </dgm:t>
    </dgm:pt>
    <dgm:pt modelId="{C5D8E00A-909F-407C-8845-D01B2B423FF9}" type="parTrans" cxnId="{3E62878B-B7C1-4C1A-8A2A-C2FFB3DC778A}">
      <dgm:prSet/>
      <dgm:spPr/>
      <dgm:t>
        <a:bodyPr/>
        <a:lstStyle/>
        <a:p>
          <a:endParaRPr lang="en-US"/>
        </a:p>
      </dgm:t>
    </dgm:pt>
    <dgm:pt modelId="{56E8A324-665F-4765-B2F5-1E5EF65DFF15}" type="sibTrans" cxnId="{3E62878B-B7C1-4C1A-8A2A-C2FFB3DC778A}">
      <dgm:prSet/>
      <dgm:spPr/>
      <dgm:t>
        <a:bodyPr/>
        <a:lstStyle/>
        <a:p>
          <a:endParaRPr lang="en-US"/>
        </a:p>
      </dgm:t>
    </dgm:pt>
    <dgm:pt modelId="{8C0C553C-14B0-4CCF-997A-630C06C79C1D}">
      <dgm:prSet/>
      <dgm:spPr/>
      <dgm:t>
        <a:bodyPr/>
        <a:lstStyle/>
        <a:p>
          <a:r>
            <a:rPr lang="en-US" dirty="0"/>
            <a:t>Training farmers and improving sustainability practices</a:t>
          </a:r>
        </a:p>
      </dgm:t>
    </dgm:pt>
    <dgm:pt modelId="{240C4F24-8380-4AB9-824D-D0A2A3056AF8}" type="parTrans" cxnId="{BD2A7075-0588-4923-AD19-739EE85A0C9B}">
      <dgm:prSet/>
      <dgm:spPr/>
      <dgm:t>
        <a:bodyPr/>
        <a:lstStyle/>
        <a:p>
          <a:endParaRPr lang="en-US"/>
        </a:p>
      </dgm:t>
    </dgm:pt>
    <dgm:pt modelId="{24F2A3DC-7E58-4A6F-A973-A6EFDD9D30C9}" type="sibTrans" cxnId="{BD2A7075-0588-4923-AD19-739EE85A0C9B}">
      <dgm:prSet/>
      <dgm:spPr/>
      <dgm:t>
        <a:bodyPr/>
        <a:lstStyle/>
        <a:p>
          <a:endParaRPr lang="en-US"/>
        </a:p>
      </dgm:t>
    </dgm:pt>
    <dgm:pt modelId="{0613D487-FAA8-4458-AE62-0B0A26AEE9C7}">
      <dgm:prSet/>
      <dgm:spPr/>
      <dgm:t>
        <a:bodyPr/>
        <a:lstStyle/>
        <a:p>
          <a:r>
            <a:rPr lang="en-US" dirty="0"/>
            <a:t>Improves access for marginalized groups such as women and youth</a:t>
          </a:r>
        </a:p>
      </dgm:t>
    </dgm:pt>
    <dgm:pt modelId="{56F5AAA2-70AF-44D7-A44E-296FFDBF9AE8}" type="parTrans" cxnId="{154AF848-63DA-4920-9FEB-B3E42CA9EE2D}">
      <dgm:prSet/>
      <dgm:spPr/>
      <dgm:t>
        <a:bodyPr/>
        <a:lstStyle/>
        <a:p>
          <a:endParaRPr lang="en-US"/>
        </a:p>
      </dgm:t>
    </dgm:pt>
    <dgm:pt modelId="{5BE1AE5D-BE63-4D8F-811C-AB1662D3E710}" type="sibTrans" cxnId="{154AF848-63DA-4920-9FEB-B3E42CA9EE2D}">
      <dgm:prSet/>
      <dgm:spPr/>
      <dgm:t>
        <a:bodyPr/>
        <a:lstStyle/>
        <a:p>
          <a:endParaRPr lang="en-US"/>
        </a:p>
      </dgm:t>
    </dgm:pt>
    <dgm:pt modelId="{15024932-55E5-436A-B108-7BD5FA29128A}">
      <dgm:prSet/>
      <dgm:spPr/>
      <dgm:t>
        <a:bodyPr/>
        <a:lstStyle/>
        <a:p>
          <a:r>
            <a:rPr lang="en-US" dirty="0"/>
            <a:t>Promoting tracible supply chain through </a:t>
          </a:r>
          <a:r>
            <a:rPr lang="en-US" dirty="0" err="1"/>
            <a:t>CocoaTrace</a:t>
          </a:r>
          <a:endParaRPr lang="en-US" dirty="0"/>
        </a:p>
      </dgm:t>
    </dgm:pt>
    <dgm:pt modelId="{B205B223-CA56-446F-8FB7-E3421410C346}" type="parTrans" cxnId="{437B42B0-C496-46E8-A5A3-3EE7961A323A}">
      <dgm:prSet/>
      <dgm:spPr/>
      <dgm:t>
        <a:bodyPr/>
        <a:lstStyle/>
        <a:p>
          <a:endParaRPr lang="en-US"/>
        </a:p>
      </dgm:t>
    </dgm:pt>
    <dgm:pt modelId="{99A96F3B-0F69-41AF-944B-37D7C064ED48}" type="sibTrans" cxnId="{437B42B0-C496-46E8-A5A3-3EE7961A323A}">
      <dgm:prSet/>
      <dgm:spPr/>
      <dgm:t>
        <a:bodyPr/>
        <a:lstStyle/>
        <a:p>
          <a:endParaRPr lang="en-US"/>
        </a:p>
      </dgm:t>
    </dgm:pt>
    <dgm:pt modelId="{88FA3A2E-5906-4011-83F8-3FD201EE9D1E}" type="pres">
      <dgm:prSet presAssocID="{B57829D1-D696-4ECA-AD1A-1E9D9177153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6C5562-889E-4587-A8A7-15D42E9BCD88}" type="pres">
      <dgm:prSet presAssocID="{70B0A822-54D1-42E3-912A-B4586045B8D5}" presName="parentLin" presStyleCnt="0"/>
      <dgm:spPr/>
    </dgm:pt>
    <dgm:pt modelId="{BF96A77E-F17E-45BE-A812-ACB2811043E2}" type="pres">
      <dgm:prSet presAssocID="{70B0A822-54D1-42E3-912A-B4586045B8D5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2BF9B3D7-7223-4CCF-A735-694B67745DDC}" type="pres">
      <dgm:prSet presAssocID="{70B0A822-54D1-42E3-912A-B4586045B8D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F48A5B-8BFC-43B3-9B0A-F6A6EC0AD903}" type="pres">
      <dgm:prSet presAssocID="{70B0A822-54D1-42E3-912A-B4586045B8D5}" presName="negativeSpace" presStyleCnt="0"/>
      <dgm:spPr/>
    </dgm:pt>
    <dgm:pt modelId="{274F76BC-DAB1-421A-8160-A550D0410EAE}" type="pres">
      <dgm:prSet presAssocID="{70B0A822-54D1-42E3-912A-B4586045B8D5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F7DFC7-EA9E-40B0-879C-E21FD2ACE84E}" type="pres">
      <dgm:prSet presAssocID="{249333E2-D872-4770-A02A-36EDADEB48B7}" presName="spaceBetweenRectangles" presStyleCnt="0"/>
      <dgm:spPr/>
    </dgm:pt>
    <dgm:pt modelId="{B6B3C640-7D8E-48B2-B428-021519EA0E8F}" type="pres">
      <dgm:prSet presAssocID="{AA8E1601-CCA5-45E3-AD9B-89D3B22C80B5}" presName="parentLin" presStyleCnt="0"/>
      <dgm:spPr/>
    </dgm:pt>
    <dgm:pt modelId="{01D3EFC2-49F3-404B-AEFC-22F09C04B0CE}" type="pres">
      <dgm:prSet presAssocID="{AA8E1601-CCA5-45E3-AD9B-89D3B22C80B5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8BE8732A-5208-40B5-83E2-4002A97D7150}" type="pres">
      <dgm:prSet presAssocID="{AA8E1601-CCA5-45E3-AD9B-89D3B22C80B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680CA7-1CA1-4DC1-B40C-97517F43E7CD}" type="pres">
      <dgm:prSet presAssocID="{AA8E1601-CCA5-45E3-AD9B-89D3B22C80B5}" presName="negativeSpace" presStyleCnt="0"/>
      <dgm:spPr/>
    </dgm:pt>
    <dgm:pt modelId="{C0820A73-9AA5-4D4F-A476-80CF8F15D2D2}" type="pres">
      <dgm:prSet presAssocID="{AA8E1601-CCA5-45E3-AD9B-89D3B22C80B5}" presName="childText" presStyleLbl="conFgAcc1" presStyleIdx="1" presStyleCnt="3" custLinFactNeighborX="-197" custLinFactNeighborY="22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186C8F-180C-463D-A2A9-93E3B29F84E1}" type="pres">
      <dgm:prSet presAssocID="{76E5CA34-DA84-4640-9937-8C69D45DC964}" presName="spaceBetweenRectangles" presStyleCnt="0"/>
      <dgm:spPr/>
    </dgm:pt>
    <dgm:pt modelId="{3F9C48B7-A8BC-4F00-A86F-AD28DDFE9AB5}" type="pres">
      <dgm:prSet presAssocID="{57461D3D-5E4A-4358-932F-5CD42C277FE5}" presName="parentLin" presStyleCnt="0"/>
      <dgm:spPr/>
    </dgm:pt>
    <dgm:pt modelId="{E67526D3-4CD2-43AB-B925-B8B23739E3B3}" type="pres">
      <dgm:prSet presAssocID="{57461D3D-5E4A-4358-932F-5CD42C277FE5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582C51E8-5CAB-4A77-AF02-DFEBA01D499A}" type="pres">
      <dgm:prSet presAssocID="{57461D3D-5E4A-4358-932F-5CD42C277FE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AC55A7-8FFE-4A91-9461-4D03AE726281}" type="pres">
      <dgm:prSet presAssocID="{57461D3D-5E4A-4358-932F-5CD42C277FE5}" presName="negativeSpace" presStyleCnt="0"/>
      <dgm:spPr/>
    </dgm:pt>
    <dgm:pt modelId="{0CE5D92E-64D8-4386-8638-11A38C1A629F}" type="pres">
      <dgm:prSet presAssocID="{57461D3D-5E4A-4358-932F-5CD42C277FE5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7627F8B-32E1-4AC8-8034-517C7070CFEB}" type="presOf" srcId="{98E3BE64-BA52-44E3-A7D4-846772038D95}" destId="{C0820A73-9AA5-4D4F-A476-80CF8F15D2D2}" srcOrd="0" destOrd="3" presId="urn:microsoft.com/office/officeart/2005/8/layout/list1"/>
    <dgm:cxn modelId="{3E62878B-B7C1-4C1A-8A2A-C2FFB3DC778A}" srcId="{AA8E1601-CCA5-45E3-AD9B-89D3B22C80B5}" destId="{98E3BE64-BA52-44E3-A7D4-846772038D95}" srcOrd="3" destOrd="0" parTransId="{C5D8E00A-909F-407C-8845-D01B2B423FF9}" sibTransId="{56E8A324-665F-4765-B2F5-1E5EF65DFF15}"/>
    <dgm:cxn modelId="{B44C0FA7-75BC-4F96-8875-BEB4C5B152AE}" type="presOf" srcId="{15024932-55E5-436A-B108-7BD5FA29128A}" destId="{0CE5D92E-64D8-4386-8638-11A38C1A629F}" srcOrd="0" destOrd="2" presId="urn:microsoft.com/office/officeart/2005/8/layout/list1"/>
    <dgm:cxn modelId="{BDE5141D-634C-4F29-93E8-C6A4C547F1DA}" type="presOf" srcId="{541E5F89-F846-439A-903A-AC29891E41C1}" destId="{C0820A73-9AA5-4D4F-A476-80CF8F15D2D2}" srcOrd="0" destOrd="0" presId="urn:microsoft.com/office/officeart/2005/8/layout/list1"/>
    <dgm:cxn modelId="{CA3F3A0A-7ED2-412D-9BBA-BA662113D70D}" srcId="{B57829D1-D696-4ECA-AD1A-1E9D91771537}" destId="{AA8E1601-CCA5-45E3-AD9B-89D3B22C80B5}" srcOrd="1" destOrd="0" parTransId="{E68C6900-1060-49E6-B50F-E1503FC45270}" sibTransId="{76E5CA34-DA84-4640-9937-8C69D45DC964}"/>
    <dgm:cxn modelId="{79240322-EEED-43D8-B5A6-3F46D67F93D7}" srcId="{AA8E1601-CCA5-45E3-AD9B-89D3B22C80B5}" destId="{109C3462-56F5-421B-9ADB-1BC6EE7299C6}" srcOrd="2" destOrd="0" parTransId="{4B6EBEFF-384E-451D-B37F-5F4C0ABCCE9F}" sibTransId="{1A648B1D-5F97-4DFF-8CA8-E719FD781D62}"/>
    <dgm:cxn modelId="{0C71A96A-52A3-44C9-879E-4A26BE7A603A}" type="presOf" srcId="{57461D3D-5E4A-4358-932F-5CD42C277FE5}" destId="{E67526D3-4CD2-43AB-B925-B8B23739E3B3}" srcOrd="0" destOrd="0" presId="urn:microsoft.com/office/officeart/2005/8/layout/list1"/>
    <dgm:cxn modelId="{63D57167-997D-4D38-831D-BD7C7F6BBD5F}" type="presOf" srcId="{57461D3D-5E4A-4358-932F-5CD42C277FE5}" destId="{582C51E8-5CAB-4A77-AF02-DFEBA01D499A}" srcOrd="1" destOrd="0" presId="urn:microsoft.com/office/officeart/2005/8/layout/list1"/>
    <dgm:cxn modelId="{437B42B0-C496-46E8-A5A3-3EE7961A323A}" srcId="{57461D3D-5E4A-4358-932F-5CD42C277FE5}" destId="{15024932-55E5-436A-B108-7BD5FA29128A}" srcOrd="2" destOrd="0" parTransId="{B205B223-CA56-446F-8FB7-E3421410C346}" sibTransId="{99A96F3B-0F69-41AF-944B-37D7C064ED48}"/>
    <dgm:cxn modelId="{34F052A7-3061-409A-943A-3E0DB5705B96}" srcId="{AA8E1601-CCA5-45E3-AD9B-89D3B22C80B5}" destId="{4FECC590-89CA-4CA0-AA6C-821EE712A968}" srcOrd="1" destOrd="0" parTransId="{8C1F056F-9280-4F9D-8D7D-1166824543D8}" sibTransId="{89844C65-5AC7-4A5E-8475-F241BFD6786D}"/>
    <dgm:cxn modelId="{A6185EC4-5A71-4C6F-897D-4786362D6FEC}" srcId="{70B0A822-54D1-42E3-912A-B4586045B8D5}" destId="{E35B9011-ACCD-4C36-9E4C-FA9674D74A34}" srcOrd="0" destOrd="0" parTransId="{F7788BEE-F4B6-4A19-B9CD-F3EBA95CAF00}" sibTransId="{A37788B6-1925-4259-91DF-6BF3BD95961F}"/>
    <dgm:cxn modelId="{6257282C-0772-4523-AC24-132421A7CFF5}" type="presOf" srcId="{0613D487-FAA8-4458-AE62-0B0A26AEE9C7}" destId="{0CE5D92E-64D8-4386-8638-11A38C1A629F}" srcOrd="0" destOrd="1" presId="urn:microsoft.com/office/officeart/2005/8/layout/list1"/>
    <dgm:cxn modelId="{157572A1-2E67-475F-9C85-17E101C79BCB}" type="presOf" srcId="{4FECC590-89CA-4CA0-AA6C-821EE712A968}" destId="{C0820A73-9AA5-4D4F-A476-80CF8F15D2D2}" srcOrd="0" destOrd="1" presId="urn:microsoft.com/office/officeart/2005/8/layout/list1"/>
    <dgm:cxn modelId="{F0D32ED5-9619-4C69-86AE-A8E679430517}" srcId="{B57829D1-D696-4ECA-AD1A-1E9D91771537}" destId="{57461D3D-5E4A-4358-932F-5CD42C277FE5}" srcOrd="2" destOrd="0" parTransId="{6D0DCB6D-927B-45CD-8D79-9728AFA318B7}" sibTransId="{431066A0-D194-4933-8B10-E4C25DC970CB}"/>
    <dgm:cxn modelId="{172C0F42-90E1-4A91-BB1B-2592024E6ECB}" srcId="{B57829D1-D696-4ECA-AD1A-1E9D91771537}" destId="{70B0A822-54D1-42E3-912A-B4586045B8D5}" srcOrd="0" destOrd="0" parTransId="{13756C8C-6829-4A6A-8373-2A6A8EFC7BC1}" sibTransId="{249333E2-D872-4770-A02A-36EDADEB48B7}"/>
    <dgm:cxn modelId="{86979167-BE75-4A27-B109-463142162774}" type="presOf" srcId="{AA8E1601-CCA5-45E3-AD9B-89D3B22C80B5}" destId="{8BE8732A-5208-40B5-83E2-4002A97D7150}" srcOrd="1" destOrd="0" presId="urn:microsoft.com/office/officeart/2005/8/layout/list1"/>
    <dgm:cxn modelId="{2F156BB0-458D-4659-9089-414C1E74ED88}" type="presOf" srcId="{109C3462-56F5-421B-9ADB-1BC6EE7299C6}" destId="{C0820A73-9AA5-4D4F-A476-80CF8F15D2D2}" srcOrd="0" destOrd="2" presId="urn:microsoft.com/office/officeart/2005/8/layout/list1"/>
    <dgm:cxn modelId="{A7E6DE43-7A0A-4573-853A-192DB4F39A25}" type="presOf" srcId="{8C0C553C-14B0-4CCF-997A-630C06C79C1D}" destId="{0CE5D92E-64D8-4386-8638-11A38C1A629F}" srcOrd="0" destOrd="0" presId="urn:microsoft.com/office/officeart/2005/8/layout/list1"/>
    <dgm:cxn modelId="{2117D1AA-D288-4713-AEA1-9EBFBB66BC79}" type="presOf" srcId="{B57829D1-D696-4ECA-AD1A-1E9D91771537}" destId="{88FA3A2E-5906-4011-83F8-3FD201EE9D1E}" srcOrd="0" destOrd="0" presId="urn:microsoft.com/office/officeart/2005/8/layout/list1"/>
    <dgm:cxn modelId="{06B37F13-4CAB-43B5-BD90-FAD8BFE5A9CC}" type="presOf" srcId="{E35B9011-ACCD-4C36-9E4C-FA9674D74A34}" destId="{274F76BC-DAB1-421A-8160-A550D0410EAE}" srcOrd="0" destOrd="0" presId="urn:microsoft.com/office/officeart/2005/8/layout/list1"/>
    <dgm:cxn modelId="{D9F292FE-F4A9-4E86-B7D2-27B90B2F8EC2}" type="presOf" srcId="{70B0A822-54D1-42E3-912A-B4586045B8D5}" destId="{BF96A77E-F17E-45BE-A812-ACB2811043E2}" srcOrd="0" destOrd="0" presId="urn:microsoft.com/office/officeart/2005/8/layout/list1"/>
    <dgm:cxn modelId="{D45B1F04-D4F4-476A-B890-E96B1AA036E6}" srcId="{AA8E1601-CCA5-45E3-AD9B-89D3B22C80B5}" destId="{541E5F89-F846-439A-903A-AC29891E41C1}" srcOrd="0" destOrd="0" parTransId="{F6131C78-9C50-47A2-91F4-5E206A268974}" sibTransId="{3A8E4CDF-2C7C-4A98-8F7E-58410BE5C043}"/>
    <dgm:cxn modelId="{BD2A7075-0588-4923-AD19-739EE85A0C9B}" srcId="{57461D3D-5E4A-4358-932F-5CD42C277FE5}" destId="{8C0C553C-14B0-4CCF-997A-630C06C79C1D}" srcOrd="0" destOrd="0" parTransId="{240C4F24-8380-4AB9-824D-D0A2A3056AF8}" sibTransId="{24F2A3DC-7E58-4A6F-A973-A6EFDD9D30C9}"/>
    <dgm:cxn modelId="{9F69101F-4F79-4BBB-9A34-863E3A770915}" type="presOf" srcId="{70B0A822-54D1-42E3-912A-B4586045B8D5}" destId="{2BF9B3D7-7223-4CCF-A735-694B67745DDC}" srcOrd="1" destOrd="0" presId="urn:microsoft.com/office/officeart/2005/8/layout/list1"/>
    <dgm:cxn modelId="{2694010B-2CA5-45F2-A75B-07C3229B0703}" type="presOf" srcId="{AA8E1601-CCA5-45E3-AD9B-89D3B22C80B5}" destId="{01D3EFC2-49F3-404B-AEFC-22F09C04B0CE}" srcOrd="0" destOrd="0" presId="urn:microsoft.com/office/officeart/2005/8/layout/list1"/>
    <dgm:cxn modelId="{154AF848-63DA-4920-9FEB-B3E42CA9EE2D}" srcId="{57461D3D-5E4A-4358-932F-5CD42C277FE5}" destId="{0613D487-FAA8-4458-AE62-0B0A26AEE9C7}" srcOrd="1" destOrd="0" parTransId="{56F5AAA2-70AF-44D7-A44E-296FFDBF9AE8}" sibTransId="{5BE1AE5D-BE63-4D8F-811C-AB1662D3E710}"/>
    <dgm:cxn modelId="{9FBD5CF3-5DEF-41E9-B090-98AB5254A99B}" type="presParOf" srcId="{88FA3A2E-5906-4011-83F8-3FD201EE9D1E}" destId="{7E6C5562-889E-4587-A8A7-15D42E9BCD88}" srcOrd="0" destOrd="0" presId="urn:microsoft.com/office/officeart/2005/8/layout/list1"/>
    <dgm:cxn modelId="{95E66BDD-5117-473F-9DE3-4B6F26C87478}" type="presParOf" srcId="{7E6C5562-889E-4587-A8A7-15D42E9BCD88}" destId="{BF96A77E-F17E-45BE-A812-ACB2811043E2}" srcOrd="0" destOrd="0" presId="urn:microsoft.com/office/officeart/2005/8/layout/list1"/>
    <dgm:cxn modelId="{1F0A7E42-6A02-4059-B610-0427268D2274}" type="presParOf" srcId="{7E6C5562-889E-4587-A8A7-15D42E9BCD88}" destId="{2BF9B3D7-7223-4CCF-A735-694B67745DDC}" srcOrd="1" destOrd="0" presId="urn:microsoft.com/office/officeart/2005/8/layout/list1"/>
    <dgm:cxn modelId="{9785F8E9-FABB-4038-8D16-D19C60F811FE}" type="presParOf" srcId="{88FA3A2E-5906-4011-83F8-3FD201EE9D1E}" destId="{A1F48A5B-8BFC-43B3-9B0A-F6A6EC0AD903}" srcOrd="1" destOrd="0" presId="urn:microsoft.com/office/officeart/2005/8/layout/list1"/>
    <dgm:cxn modelId="{B131C97D-15D1-4839-BFA1-5AB392B2C317}" type="presParOf" srcId="{88FA3A2E-5906-4011-83F8-3FD201EE9D1E}" destId="{274F76BC-DAB1-421A-8160-A550D0410EAE}" srcOrd="2" destOrd="0" presId="urn:microsoft.com/office/officeart/2005/8/layout/list1"/>
    <dgm:cxn modelId="{90AAC1E8-F9BB-4ADA-BBDA-F12A96148E4A}" type="presParOf" srcId="{88FA3A2E-5906-4011-83F8-3FD201EE9D1E}" destId="{B1F7DFC7-EA9E-40B0-879C-E21FD2ACE84E}" srcOrd="3" destOrd="0" presId="urn:microsoft.com/office/officeart/2005/8/layout/list1"/>
    <dgm:cxn modelId="{23F8B051-5E54-4D66-ADE2-BF6A09CFD7AC}" type="presParOf" srcId="{88FA3A2E-5906-4011-83F8-3FD201EE9D1E}" destId="{B6B3C640-7D8E-48B2-B428-021519EA0E8F}" srcOrd="4" destOrd="0" presId="urn:microsoft.com/office/officeart/2005/8/layout/list1"/>
    <dgm:cxn modelId="{61E186AD-9C70-4A38-AEC7-AF87AC18163C}" type="presParOf" srcId="{B6B3C640-7D8E-48B2-B428-021519EA0E8F}" destId="{01D3EFC2-49F3-404B-AEFC-22F09C04B0CE}" srcOrd="0" destOrd="0" presId="urn:microsoft.com/office/officeart/2005/8/layout/list1"/>
    <dgm:cxn modelId="{93975572-E34D-4C6A-B794-980C78130063}" type="presParOf" srcId="{B6B3C640-7D8E-48B2-B428-021519EA0E8F}" destId="{8BE8732A-5208-40B5-83E2-4002A97D7150}" srcOrd="1" destOrd="0" presId="urn:microsoft.com/office/officeart/2005/8/layout/list1"/>
    <dgm:cxn modelId="{B6000912-FCEE-444D-A6D5-0120DEF9DE5C}" type="presParOf" srcId="{88FA3A2E-5906-4011-83F8-3FD201EE9D1E}" destId="{8A680CA7-1CA1-4DC1-B40C-97517F43E7CD}" srcOrd="5" destOrd="0" presId="urn:microsoft.com/office/officeart/2005/8/layout/list1"/>
    <dgm:cxn modelId="{333DEFA1-A40B-4AE3-AFD1-7BCBFE4622B6}" type="presParOf" srcId="{88FA3A2E-5906-4011-83F8-3FD201EE9D1E}" destId="{C0820A73-9AA5-4D4F-A476-80CF8F15D2D2}" srcOrd="6" destOrd="0" presId="urn:microsoft.com/office/officeart/2005/8/layout/list1"/>
    <dgm:cxn modelId="{955D7451-0D71-43EA-BC1F-94C2486B92B7}" type="presParOf" srcId="{88FA3A2E-5906-4011-83F8-3FD201EE9D1E}" destId="{88186C8F-180C-463D-A2A9-93E3B29F84E1}" srcOrd="7" destOrd="0" presId="urn:microsoft.com/office/officeart/2005/8/layout/list1"/>
    <dgm:cxn modelId="{AD0FCE11-27F9-48AE-BDEB-9EB21FCD546B}" type="presParOf" srcId="{88FA3A2E-5906-4011-83F8-3FD201EE9D1E}" destId="{3F9C48B7-A8BC-4F00-A86F-AD28DDFE9AB5}" srcOrd="8" destOrd="0" presId="urn:microsoft.com/office/officeart/2005/8/layout/list1"/>
    <dgm:cxn modelId="{1939A091-3E47-4071-836B-6067968F3306}" type="presParOf" srcId="{3F9C48B7-A8BC-4F00-A86F-AD28DDFE9AB5}" destId="{E67526D3-4CD2-43AB-B925-B8B23739E3B3}" srcOrd="0" destOrd="0" presId="urn:microsoft.com/office/officeart/2005/8/layout/list1"/>
    <dgm:cxn modelId="{2C0F8ABA-B5ED-4D44-A43C-ADCD34FFFCDD}" type="presParOf" srcId="{3F9C48B7-A8BC-4F00-A86F-AD28DDFE9AB5}" destId="{582C51E8-5CAB-4A77-AF02-DFEBA01D499A}" srcOrd="1" destOrd="0" presId="urn:microsoft.com/office/officeart/2005/8/layout/list1"/>
    <dgm:cxn modelId="{C0DE2806-12AA-4A75-A764-7823AF20FFFF}" type="presParOf" srcId="{88FA3A2E-5906-4011-83F8-3FD201EE9D1E}" destId="{83AC55A7-8FFE-4A91-9461-4D03AE726281}" srcOrd="9" destOrd="0" presId="urn:microsoft.com/office/officeart/2005/8/layout/list1"/>
    <dgm:cxn modelId="{FF130067-70A2-44E4-A34D-A041D85A85E7}" type="presParOf" srcId="{88FA3A2E-5906-4011-83F8-3FD201EE9D1E}" destId="{0CE5D92E-64D8-4386-8638-11A38C1A629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5B03C4-F702-4058-B0AA-64E432806047}">
      <dsp:nvSpPr>
        <dsp:cNvPr id="0" name=""/>
        <dsp:cNvSpPr/>
      </dsp:nvSpPr>
      <dsp:spPr>
        <a:xfrm>
          <a:off x="1436" y="0"/>
          <a:ext cx="2234603" cy="345638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Yield</a:t>
          </a:r>
        </a:p>
      </dsp:txBody>
      <dsp:txXfrm>
        <a:off x="1436" y="1382553"/>
        <a:ext cx="2234603" cy="1382553"/>
      </dsp:txXfrm>
    </dsp:sp>
    <dsp:sp modelId="{476BFFAA-2F09-43B2-9E2A-A46156E12612}">
      <dsp:nvSpPr>
        <dsp:cNvPr id="0" name=""/>
        <dsp:cNvSpPr/>
      </dsp:nvSpPr>
      <dsp:spPr>
        <a:xfrm>
          <a:off x="543250" y="207383"/>
          <a:ext cx="1150975" cy="1150975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C1286D-DBCD-409D-8FB7-3AF2B3C7209E}">
      <dsp:nvSpPr>
        <dsp:cNvPr id="0" name=""/>
        <dsp:cNvSpPr/>
      </dsp:nvSpPr>
      <dsp:spPr>
        <a:xfrm>
          <a:off x="2303078" y="0"/>
          <a:ext cx="2234603" cy="345638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Farmer Profitability</a:t>
          </a:r>
        </a:p>
      </dsp:txBody>
      <dsp:txXfrm>
        <a:off x="2303078" y="1382553"/>
        <a:ext cx="2234603" cy="1382553"/>
      </dsp:txXfrm>
    </dsp:sp>
    <dsp:sp modelId="{550CDFBF-E774-4BC8-B2A9-B2AA95B3506B}">
      <dsp:nvSpPr>
        <dsp:cNvPr id="0" name=""/>
        <dsp:cNvSpPr/>
      </dsp:nvSpPr>
      <dsp:spPr>
        <a:xfrm>
          <a:off x="2844892" y="258382"/>
          <a:ext cx="1150975" cy="1150975"/>
        </a:xfrm>
        <a:prstGeom prst="ellipse">
          <a:avLst/>
        </a:prstGeom>
        <a:blipFill>
          <a:blip xmlns:r="http://schemas.openxmlformats.org/officeDocument/2006/relationships"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00A074-72A5-443E-8A24-ACE75F5EF167}">
      <dsp:nvSpPr>
        <dsp:cNvPr id="0" name=""/>
        <dsp:cNvSpPr/>
      </dsp:nvSpPr>
      <dsp:spPr>
        <a:xfrm>
          <a:off x="4604719" y="0"/>
          <a:ext cx="2234603" cy="345638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Environment</a:t>
          </a:r>
        </a:p>
      </dsp:txBody>
      <dsp:txXfrm>
        <a:off x="4604719" y="1382553"/>
        <a:ext cx="2234603" cy="1382553"/>
      </dsp:txXfrm>
    </dsp:sp>
    <dsp:sp modelId="{30C617BC-1AA4-4042-8289-8C16FB571D6B}">
      <dsp:nvSpPr>
        <dsp:cNvPr id="0" name=""/>
        <dsp:cNvSpPr/>
      </dsp:nvSpPr>
      <dsp:spPr>
        <a:xfrm>
          <a:off x="5146533" y="207383"/>
          <a:ext cx="1150975" cy="1150975"/>
        </a:xfrm>
        <a:prstGeom prst="ellipse">
          <a:avLst/>
        </a:prstGeom>
        <a:blipFill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D83307-B8CC-4DE5-B7E2-A4E2C06C3E8D}">
      <dsp:nvSpPr>
        <dsp:cNvPr id="0" name=""/>
        <dsp:cNvSpPr/>
      </dsp:nvSpPr>
      <dsp:spPr>
        <a:xfrm>
          <a:off x="273630" y="2765107"/>
          <a:ext cx="6293499" cy="518457"/>
        </a:xfrm>
        <a:prstGeom prst="leftRightArrow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1E2808-3902-4DC2-AEE0-51188EFBBA3E}">
      <dsp:nvSpPr>
        <dsp:cNvPr id="0" name=""/>
        <dsp:cNvSpPr/>
      </dsp:nvSpPr>
      <dsp:spPr>
        <a:xfrm rot="4396374">
          <a:off x="1255859" y="1031689"/>
          <a:ext cx="4475633" cy="3121196"/>
        </a:xfrm>
        <a:prstGeom prst="swooshArrow">
          <a:avLst>
            <a:gd name="adj1" fmla="val 16310"/>
            <a:gd name="adj2" fmla="val 31370"/>
          </a:avLst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9D504B-0D21-4D71-B4E0-0C92A7446E66}">
      <dsp:nvSpPr>
        <dsp:cNvPr id="0" name=""/>
        <dsp:cNvSpPr/>
      </dsp:nvSpPr>
      <dsp:spPr>
        <a:xfrm>
          <a:off x="3123497" y="1578184"/>
          <a:ext cx="113023" cy="113023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2D4C79-EAA7-4B2C-A0A2-420B970BD253}">
      <dsp:nvSpPr>
        <dsp:cNvPr id="0" name=""/>
        <dsp:cNvSpPr/>
      </dsp:nvSpPr>
      <dsp:spPr>
        <a:xfrm>
          <a:off x="4107841" y="2537849"/>
          <a:ext cx="113023" cy="113023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C08916-92EB-4523-A55D-90340E7F781B}">
      <dsp:nvSpPr>
        <dsp:cNvPr id="0" name=""/>
        <dsp:cNvSpPr/>
      </dsp:nvSpPr>
      <dsp:spPr>
        <a:xfrm>
          <a:off x="955826" y="0"/>
          <a:ext cx="2110122" cy="829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b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b="1" kern="1200" dirty="0"/>
            <a:t>Multi-stakeholder and inclusive</a:t>
          </a:r>
          <a:r>
            <a:rPr lang="en-GB" sz="1900" kern="1200" dirty="0"/>
            <a:t> </a:t>
          </a:r>
        </a:p>
      </dsp:txBody>
      <dsp:txXfrm>
        <a:off x="955826" y="0"/>
        <a:ext cx="2110122" cy="829532"/>
      </dsp:txXfrm>
    </dsp:sp>
    <dsp:sp modelId="{CB1A6FFA-F3B9-4553-8B70-879956C941D0}">
      <dsp:nvSpPr>
        <dsp:cNvPr id="0" name=""/>
        <dsp:cNvSpPr/>
      </dsp:nvSpPr>
      <dsp:spPr>
        <a:xfrm>
          <a:off x="3750312" y="1219930"/>
          <a:ext cx="2908547" cy="829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Market-led</a:t>
          </a:r>
        </a:p>
      </dsp:txBody>
      <dsp:txXfrm>
        <a:off x="3750312" y="1219930"/>
        <a:ext cx="2908547" cy="829532"/>
      </dsp:txXfrm>
    </dsp:sp>
    <dsp:sp modelId="{7F1DE266-66EE-407B-B028-B6985687D4CA}">
      <dsp:nvSpPr>
        <dsp:cNvPr id="0" name=""/>
        <dsp:cNvSpPr/>
      </dsp:nvSpPr>
      <dsp:spPr>
        <a:xfrm>
          <a:off x="955826" y="2179595"/>
          <a:ext cx="2851516" cy="829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b="1" kern="1200" dirty="0"/>
            <a:t>Focus on the smallholder farmer</a:t>
          </a:r>
          <a:endParaRPr lang="en-GB" sz="1900" kern="1200" dirty="0"/>
        </a:p>
      </dsp:txBody>
      <dsp:txXfrm>
        <a:off x="955826" y="2179595"/>
        <a:ext cx="2851516" cy="829532"/>
      </dsp:txXfrm>
    </dsp:sp>
    <dsp:sp modelId="{86FD654C-4F19-4301-A8A8-388DB04C3A5E}">
      <dsp:nvSpPr>
        <dsp:cNvPr id="0" name=""/>
        <dsp:cNvSpPr/>
      </dsp:nvSpPr>
      <dsp:spPr>
        <a:xfrm>
          <a:off x="3807343" y="4355043"/>
          <a:ext cx="2851516" cy="829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t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b="1" kern="1200" dirty="0"/>
            <a:t>Country-led and locally-driven</a:t>
          </a:r>
          <a:endParaRPr lang="en-GB" sz="1900" kern="1200" dirty="0"/>
        </a:p>
      </dsp:txBody>
      <dsp:txXfrm>
        <a:off x="3807343" y="4355043"/>
        <a:ext cx="2851516" cy="8295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557993-5205-459D-8E41-6CCB88AA73F4}">
      <dsp:nvSpPr>
        <dsp:cNvPr id="0" name=""/>
        <dsp:cNvSpPr/>
      </dsp:nvSpPr>
      <dsp:spPr>
        <a:xfrm>
          <a:off x="457199" y="0"/>
          <a:ext cx="5181600" cy="4064000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CCF556-BCE9-4A47-A292-C470D149E50C}">
      <dsp:nvSpPr>
        <dsp:cNvPr id="0" name=""/>
        <dsp:cNvSpPr/>
      </dsp:nvSpPr>
      <dsp:spPr>
        <a:xfrm>
          <a:off x="3050" y="1219199"/>
          <a:ext cx="1467445" cy="16256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/>
            <a:t>Strengthen Country Partnerships</a:t>
          </a:r>
        </a:p>
      </dsp:txBody>
      <dsp:txXfrm>
        <a:off x="74685" y="1290834"/>
        <a:ext cx="1324175" cy="1482330"/>
      </dsp:txXfrm>
    </dsp:sp>
    <dsp:sp modelId="{E910F91E-5D64-4A61-A01D-39F242FC5307}">
      <dsp:nvSpPr>
        <dsp:cNvPr id="0" name=""/>
        <dsp:cNvSpPr/>
      </dsp:nvSpPr>
      <dsp:spPr>
        <a:xfrm>
          <a:off x="1543868" y="1219199"/>
          <a:ext cx="1467445" cy="1625600"/>
        </a:xfrm>
        <a:prstGeom prst="roundRect">
          <a:avLst/>
        </a:prstGeom>
        <a:solidFill>
          <a:schemeClr val="accent3">
            <a:hueOff val="-594493"/>
            <a:satOff val="4117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/>
            <a:t>Convene and Broker Partnerships</a:t>
          </a:r>
        </a:p>
      </dsp:txBody>
      <dsp:txXfrm>
        <a:off x="1615503" y="1290834"/>
        <a:ext cx="1324175" cy="1482330"/>
      </dsp:txXfrm>
    </dsp:sp>
    <dsp:sp modelId="{009A1440-1D57-4912-A0C6-BA47382598D1}">
      <dsp:nvSpPr>
        <dsp:cNvPr id="0" name=""/>
        <dsp:cNvSpPr/>
      </dsp:nvSpPr>
      <dsp:spPr>
        <a:xfrm>
          <a:off x="3084686" y="1219199"/>
          <a:ext cx="1467445" cy="1625600"/>
        </a:xfrm>
        <a:prstGeom prst="roundRect">
          <a:avLst/>
        </a:prstGeom>
        <a:solidFill>
          <a:schemeClr val="accent3">
            <a:hueOff val="-1188987"/>
            <a:satOff val="8235"/>
            <a:lumOff val="43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/>
            <a:t>Support Best Practice and Innovation</a:t>
          </a:r>
        </a:p>
      </dsp:txBody>
      <dsp:txXfrm>
        <a:off x="3156321" y="1290834"/>
        <a:ext cx="1324175" cy="1482330"/>
      </dsp:txXfrm>
    </dsp:sp>
    <dsp:sp modelId="{8ACD8F3A-BABA-4988-912F-DC7A63924487}">
      <dsp:nvSpPr>
        <dsp:cNvPr id="0" name=""/>
        <dsp:cNvSpPr/>
      </dsp:nvSpPr>
      <dsp:spPr>
        <a:xfrm>
          <a:off x="4625503" y="1219199"/>
          <a:ext cx="1467445" cy="1625600"/>
        </a:xfrm>
        <a:prstGeom prst="roundRect">
          <a:avLst/>
        </a:prstGeom>
        <a:solidFill>
          <a:schemeClr val="accent3">
            <a:hueOff val="-1783480"/>
            <a:satOff val="12352"/>
            <a:lumOff val="647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/>
            <a:t>Share Progress</a:t>
          </a:r>
        </a:p>
      </dsp:txBody>
      <dsp:txXfrm>
        <a:off x="4697138" y="1290834"/>
        <a:ext cx="1324175" cy="14823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6143CE-4A75-4428-B930-BD7B5D2CB478}">
      <dsp:nvSpPr>
        <dsp:cNvPr id="0" name=""/>
        <dsp:cNvSpPr/>
      </dsp:nvSpPr>
      <dsp:spPr>
        <a:xfrm>
          <a:off x="2945749" y="1163288"/>
          <a:ext cx="1558463" cy="1558463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CA4B8FC-E34D-4652-9F45-73D9FDF5B8A3}">
      <dsp:nvSpPr>
        <dsp:cNvPr id="0" name=""/>
        <dsp:cNvSpPr/>
      </dsp:nvSpPr>
      <dsp:spPr>
        <a:xfrm>
          <a:off x="2754000" y="330577"/>
          <a:ext cx="1948079" cy="106121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2400" b="0" kern="1200" dirty="0"/>
            <a:t>Companies</a:t>
          </a:r>
        </a:p>
      </dsp:txBody>
      <dsp:txXfrm>
        <a:off x="2754000" y="330577"/>
        <a:ext cx="1948079" cy="1061210"/>
      </dsp:txXfrm>
    </dsp:sp>
    <dsp:sp modelId="{3E3BF527-BCF1-4586-AFAE-3ED80DD074CE}">
      <dsp:nvSpPr>
        <dsp:cNvPr id="0" name=""/>
        <dsp:cNvSpPr/>
      </dsp:nvSpPr>
      <dsp:spPr>
        <a:xfrm>
          <a:off x="3451601" y="1455374"/>
          <a:ext cx="1558463" cy="155846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A2D795B-5422-47FB-A8B1-25D191656C0A}">
      <dsp:nvSpPr>
        <dsp:cNvPr id="0" name=""/>
        <dsp:cNvSpPr/>
      </dsp:nvSpPr>
      <dsp:spPr>
        <a:xfrm>
          <a:off x="4839408" y="1223211"/>
          <a:ext cx="1846130" cy="116227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2400" b="0" kern="1200" dirty="0"/>
            <a:t>Government</a:t>
          </a:r>
        </a:p>
      </dsp:txBody>
      <dsp:txXfrm>
        <a:off x="4839408" y="1223211"/>
        <a:ext cx="1846130" cy="1162278"/>
      </dsp:txXfrm>
    </dsp:sp>
    <dsp:sp modelId="{68D846F9-019C-4E31-97F8-5023673F68BA}">
      <dsp:nvSpPr>
        <dsp:cNvPr id="0" name=""/>
        <dsp:cNvSpPr/>
      </dsp:nvSpPr>
      <dsp:spPr>
        <a:xfrm>
          <a:off x="3451601" y="2039545"/>
          <a:ext cx="1558463" cy="155846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1F8D24A-4558-41B4-AF1E-FA8384CEFC41}">
      <dsp:nvSpPr>
        <dsp:cNvPr id="0" name=""/>
        <dsp:cNvSpPr/>
      </dsp:nvSpPr>
      <dsp:spPr>
        <a:xfrm>
          <a:off x="4976741" y="2665168"/>
          <a:ext cx="1846130" cy="129871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2400" b="0" kern="1200" dirty="0"/>
            <a:t>Civil Society</a:t>
          </a:r>
        </a:p>
      </dsp:txBody>
      <dsp:txXfrm>
        <a:off x="4976741" y="2665168"/>
        <a:ext cx="1846130" cy="1298719"/>
      </dsp:txXfrm>
    </dsp:sp>
    <dsp:sp modelId="{26852B69-FCA0-48EA-B8F2-17C518D1D219}">
      <dsp:nvSpPr>
        <dsp:cNvPr id="0" name=""/>
        <dsp:cNvSpPr/>
      </dsp:nvSpPr>
      <dsp:spPr>
        <a:xfrm>
          <a:off x="2945749" y="2332136"/>
          <a:ext cx="1558463" cy="1558463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547AE29-0362-4AB1-BBD1-F7587611ED89}">
      <dsp:nvSpPr>
        <dsp:cNvPr id="0" name=""/>
        <dsp:cNvSpPr/>
      </dsp:nvSpPr>
      <dsp:spPr>
        <a:xfrm>
          <a:off x="2779481" y="3832461"/>
          <a:ext cx="1948079" cy="106121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2400" b="0" kern="1200" dirty="0"/>
            <a:t>Farmers’ Associations</a:t>
          </a:r>
        </a:p>
      </dsp:txBody>
      <dsp:txXfrm>
        <a:off x="2779481" y="3832461"/>
        <a:ext cx="1948079" cy="1061210"/>
      </dsp:txXfrm>
    </dsp:sp>
    <dsp:sp modelId="{CD372E0B-86BE-4BB2-8A9E-C7B99EAAFE2C}">
      <dsp:nvSpPr>
        <dsp:cNvPr id="0" name=""/>
        <dsp:cNvSpPr/>
      </dsp:nvSpPr>
      <dsp:spPr>
        <a:xfrm>
          <a:off x="2439898" y="2039545"/>
          <a:ext cx="1558463" cy="1558463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EC89FD7-E2BA-4CFD-915C-DAF5700B0B50}">
      <dsp:nvSpPr>
        <dsp:cNvPr id="0" name=""/>
        <dsp:cNvSpPr/>
      </dsp:nvSpPr>
      <dsp:spPr>
        <a:xfrm>
          <a:off x="994194" y="2665168"/>
          <a:ext cx="1846130" cy="129871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2400" b="0" kern="1200" dirty="0"/>
            <a:t>Donors</a:t>
          </a:r>
        </a:p>
      </dsp:txBody>
      <dsp:txXfrm>
        <a:off x="994194" y="2665168"/>
        <a:ext cx="1846130" cy="1298719"/>
      </dsp:txXfrm>
    </dsp:sp>
    <dsp:sp modelId="{483BE406-414A-4727-83FA-2A74497A39D6}">
      <dsp:nvSpPr>
        <dsp:cNvPr id="0" name=""/>
        <dsp:cNvSpPr/>
      </dsp:nvSpPr>
      <dsp:spPr>
        <a:xfrm>
          <a:off x="2439898" y="1455374"/>
          <a:ext cx="1558463" cy="1558463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BC99B63-139F-4F31-9863-743B2C7B75D9}">
      <dsp:nvSpPr>
        <dsp:cNvPr id="0" name=""/>
        <dsp:cNvSpPr/>
      </dsp:nvSpPr>
      <dsp:spPr>
        <a:xfrm>
          <a:off x="856878" y="1017222"/>
          <a:ext cx="1846130" cy="129871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2400" b="0" kern="1200" dirty="0"/>
            <a:t>Research</a:t>
          </a:r>
        </a:p>
      </dsp:txBody>
      <dsp:txXfrm>
        <a:off x="856878" y="1017222"/>
        <a:ext cx="1846130" cy="129871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4F76BC-DAB1-421A-8160-A550D0410EAE}">
      <dsp:nvSpPr>
        <dsp:cNvPr id="0" name=""/>
        <dsp:cNvSpPr/>
      </dsp:nvSpPr>
      <dsp:spPr>
        <a:xfrm>
          <a:off x="0" y="452795"/>
          <a:ext cx="7843790" cy="108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8765" tIns="333248" rIns="608765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Large offtake partner, processors, certification body, NGO, donor agencies, financial institutions, research institute, national and provincial government agencies. </a:t>
          </a:r>
        </a:p>
      </dsp:txBody>
      <dsp:txXfrm>
        <a:off x="0" y="452795"/>
        <a:ext cx="7843790" cy="1083600"/>
      </dsp:txXfrm>
    </dsp:sp>
    <dsp:sp modelId="{2BF9B3D7-7223-4CCF-A735-694B67745DDC}">
      <dsp:nvSpPr>
        <dsp:cNvPr id="0" name=""/>
        <dsp:cNvSpPr/>
      </dsp:nvSpPr>
      <dsp:spPr>
        <a:xfrm>
          <a:off x="392189" y="216635"/>
          <a:ext cx="5490653" cy="4723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7534" tIns="0" rIns="20753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Multi-stakeholder</a:t>
          </a:r>
        </a:p>
      </dsp:txBody>
      <dsp:txXfrm>
        <a:off x="415246" y="239692"/>
        <a:ext cx="5444539" cy="426206"/>
      </dsp:txXfrm>
    </dsp:sp>
    <dsp:sp modelId="{C0820A73-9AA5-4D4F-A476-80CF8F15D2D2}">
      <dsp:nvSpPr>
        <dsp:cNvPr id="0" name=""/>
        <dsp:cNvSpPr/>
      </dsp:nvSpPr>
      <dsp:spPr>
        <a:xfrm>
          <a:off x="0" y="1860900"/>
          <a:ext cx="7843790" cy="141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8765" tIns="333248" rIns="608765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/>
            <a:t>Engaged 117,259 farmers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/>
            <a:t>137,653 hectares of land covered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/>
            <a:t>25,424 farmers received certification under SCPP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/>
            <a:t>Established 2,627 field schools</a:t>
          </a:r>
        </a:p>
      </dsp:txBody>
      <dsp:txXfrm>
        <a:off x="0" y="1860900"/>
        <a:ext cx="7843790" cy="1411200"/>
      </dsp:txXfrm>
    </dsp:sp>
    <dsp:sp modelId="{8BE8732A-5208-40B5-83E2-4002A97D7150}">
      <dsp:nvSpPr>
        <dsp:cNvPr id="0" name=""/>
        <dsp:cNvSpPr/>
      </dsp:nvSpPr>
      <dsp:spPr>
        <a:xfrm>
          <a:off x="392189" y="1622795"/>
          <a:ext cx="5490653" cy="4723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7534" tIns="0" rIns="20753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Reaching growers </a:t>
          </a:r>
        </a:p>
      </dsp:txBody>
      <dsp:txXfrm>
        <a:off x="415246" y="1645852"/>
        <a:ext cx="5444539" cy="426206"/>
      </dsp:txXfrm>
    </dsp:sp>
    <dsp:sp modelId="{0CE5D92E-64D8-4386-8638-11A38C1A629F}">
      <dsp:nvSpPr>
        <dsp:cNvPr id="0" name=""/>
        <dsp:cNvSpPr/>
      </dsp:nvSpPr>
      <dsp:spPr>
        <a:xfrm>
          <a:off x="0" y="3592716"/>
          <a:ext cx="7843790" cy="115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8765" tIns="333248" rIns="608765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Training farmers and improving sustainability practices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Improves access for marginalized groups such as women and youth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Promoting tracible supply chain through </a:t>
          </a:r>
          <a:r>
            <a:rPr lang="en-US" sz="1600" kern="1200" dirty="0" err="1"/>
            <a:t>CocoaTrace</a:t>
          </a:r>
          <a:endParaRPr lang="en-US" sz="1600" kern="1200" dirty="0"/>
        </a:p>
      </dsp:txBody>
      <dsp:txXfrm>
        <a:off x="0" y="3592716"/>
        <a:ext cx="7843790" cy="1159200"/>
      </dsp:txXfrm>
    </dsp:sp>
    <dsp:sp modelId="{582C51E8-5CAB-4A77-AF02-DFEBA01D499A}">
      <dsp:nvSpPr>
        <dsp:cNvPr id="0" name=""/>
        <dsp:cNvSpPr/>
      </dsp:nvSpPr>
      <dsp:spPr>
        <a:xfrm>
          <a:off x="392189" y="3356556"/>
          <a:ext cx="5490653" cy="4723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7534" tIns="0" rIns="20753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Developing the supply chain</a:t>
          </a:r>
        </a:p>
      </dsp:txBody>
      <dsp:txXfrm>
        <a:off x="415246" y="3379613"/>
        <a:ext cx="5444539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15A7C36-3C45-493C-8B1D-406622B31B53}" type="datetimeFigureOut">
              <a:rPr lang="en-SG"/>
              <a:pPr>
                <a:defRPr/>
              </a:pPr>
              <a:t>5/3/2018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AC3EE47-02E0-47A7-A643-0328ED895ACB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882377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10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10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Klicka här för att ändra format på bakgrundstexten</a:t>
            </a:r>
          </a:p>
          <a:p>
            <a:pPr lvl="1"/>
            <a:r>
              <a:rPr lang="en-US" altLang="en-US" noProof="0"/>
              <a:t>Nivå två</a:t>
            </a:r>
          </a:p>
          <a:p>
            <a:pPr lvl="2"/>
            <a:r>
              <a:rPr lang="en-US" altLang="en-US" noProof="0"/>
              <a:t>Nivå tre</a:t>
            </a:r>
          </a:p>
          <a:p>
            <a:pPr lvl="3"/>
            <a:r>
              <a:rPr lang="en-US" altLang="en-US" noProof="0"/>
              <a:t>Nivå fyra</a:t>
            </a:r>
          </a:p>
          <a:p>
            <a:pPr lvl="4"/>
            <a:r>
              <a:rPr lang="en-US" altLang="en-US" noProof="0"/>
              <a:t>Nivå fem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10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07CBE1A-6F84-4A67-B3F7-5A6204B7DE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80031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ＭＳ Ｐゴシック" charset="0"/>
        <a:cs typeface="Geneva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Geneva" pitchFamily="-108" charset="-128"/>
        <a:cs typeface="Geneva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Geneva" pitchFamily="-108" charset="-128"/>
        <a:cs typeface="Geneva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Geneva" pitchFamily="-108" charset="-128"/>
        <a:cs typeface="Geneva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Geneva" pitchFamily="-108" charset="-128"/>
        <a:cs typeface="Geneva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SG" altLang="en-US">
              <a:latin typeface="Arial" panose="020B0604020202020204" pitchFamily="34" charset="0"/>
              <a:ea typeface="ＭＳ Ｐゴシック" panose="020B0600070205080204" pitchFamily="34" charset="-128"/>
              <a:cs typeface="Geneva" pitchFamily="2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6B04745-4E91-4715-837E-1393BB9FA31D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7459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Geneva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759AA6C2-C9E7-40D8-B5BE-7CC5DFEF5D13}" type="slidenum">
              <a:rPr lang="en-US" altLang="en-US" smtClean="0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v-SE" altLang="en-US">
              <a:latin typeface="Arial" panose="020B0604020202020204" pitchFamily="34" charset="0"/>
              <a:cs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34745422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1200" dirty="0"/>
              <a:t>A seat at the table – government and private sector co-chairs (KH, VN – MM, PH, ID government involved)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1200" dirty="0"/>
              <a:t>Learning by doing – partnerships able to learn by collaborating on projects in the field (VN Coffee, MM Seeds Sector)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1200" dirty="0"/>
              <a:t>More than PPP – more than just the private and public sectors must be involved to make projects successful (Corn in ID)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7CBE1A-6F84-4A67-B3F7-5A6204B7DEEE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743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Partnerships are most effective when working closely with the government</a:t>
            </a:r>
          </a:p>
          <a:p>
            <a:pPr marL="171450" indent="-171450">
              <a:buFontTx/>
              <a:buChar char="-"/>
            </a:pPr>
            <a:r>
              <a:rPr lang="en-US" dirty="0"/>
              <a:t>Public and private sectors need to work together to set strategic agendas but also at a project level to address bottlenecks </a:t>
            </a:r>
          </a:p>
          <a:p>
            <a:pPr marL="171450" indent="-171450">
              <a:buFontTx/>
              <a:buChar char="-"/>
            </a:pPr>
            <a:r>
              <a:rPr lang="en-US" dirty="0"/>
              <a:t>All sectors must be involved from the planning stages of a partnership/project </a:t>
            </a:r>
          </a:p>
          <a:p>
            <a:pPr marL="171450" indent="-171450">
              <a:buFontTx/>
              <a:buChar char="-"/>
            </a:pPr>
            <a:r>
              <a:rPr lang="en-US" dirty="0"/>
              <a:t>Before Grow Asia sets up a new partnership, we work with the government to align with the national agriculture agenda and then work with the private sector to identify crops for which there is a market and issues that impact them/farmers ability to work in the country</a:t>
            </a:r>
          </a:p>
          <a:p>
            <a:pPr marL="171450" indent="-171450">
              <a:buFontTx/>
              <a:buChar char="-"/>
            </a:pPr>
            <a:r>
              <a:rPr lang="en-US" dirty="0"/>
              <a:t>Grow Asia sits on multiple national level working groups to share experience from their projects (e.g. Cambodia’s Technical Working Group on Agriculture and Water, </a:t>
            </a:r>
            <a:r>
              <a:rPr lang="en-US" dirty="0" err="1"/>
              <a:t>PISAgro</a:t>
            </a:r>
            <a:r>
              <a:rPr lang="en-US" dirty="0"/>
              <a:t> consulted by government, here today hosting this discussion with MARD!)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7CBE1A-6F84-4A67-B3F7-5A6204B7DEEE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1312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Explicit examples, such as the seeds sector group in Myanmar, where government have held workshops with Working Groups in order to improve policy landscape </a:t>
            </a:r>
          </a:p>
          <a:p>
            <a:pPr marL="171450" indent="-171450">
              <a:buFontTx/>
              <a:buChar char="-"/>
            </a:pPr>
            <a:r>
              <a:rPr lang="en-US" dirty="0"/>
              <a:t>Viet Nam Coffee Task Force is an example where our projects have helped to strengthen national curriculum </a:t>
            </a:r>
          </a:p>
          <a:p>
            <a:pPr marL="171450" indent="-171450">
              <a:buFontTx/>
              <a:buChar char="-"/>
            </a:pPr>
            <a:r>
              <a:rPr lang="en-US" dirty="0"/>
              <a:t>Government are active in Working Groups and present at key meetings, enabling them to learn from the partners and projects</a:t>
            </a:r>
          </a:p>
          <a:p>
            <a:pPr marL="171450" indent="-171450">
              <a:buFontTx/>
              <a:buChar char="-"/>
            </a:pPr>
            <a:r>
              <a:rPr lang="en-US" dirty="0"/>
              <a:t>By gaining greater exposure to the government, private sector partners can better understand the national policy environment and avoid potential bottlenecks down the 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7CBE1A-6F84-4A67-B3F7-5A6204B7DEEE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6910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we can use examples like corn in Indonesia and highlight that case studies of the Vietnam Coffee Project and Indonesia Corn Project are available on the Grow Asia Exchange</a:t>
            </a:r>
          </a:p>
          <a:p>
            <a:pPr marL="171450" indent="-171450">
              <a:buFontTx/>
              <a:buChar char="-"/>
            </a:pPr>
            <a:r>
              <a:rPr lang="en-US" dirty="0" err="1"/>
              <a:t>PISAgro</a:t>
            </a:r>
            <a:r>
              <a:rPr lang="en-US" dirty="0"/>
              <a:t> Corn Project brings together multiple stakeholders at different stages of the value chain to address challenges facing smallholder farmers</a:t>
            </a:r>
          </a:p>
          <a:p>
            <a:pPr marL="171450" indent="-171450">
              <a:buFontTx/>
              <a:buChar char="-"/>
            </a:pPr>
            <a:r>
              <a:rPr lang="en-US" dirty="0"/>
              <a:t>Our most successful projects involve multiple stakeholders and we often find that the of the main blockers to scale is the need for additional partners (offtakers for example)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7CBE1A-6F84-4A67-B3F7-5A6204B7DEEE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6077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>
              <a:spcBef>
                <a:spcPct val="0"/>
              </a:spcBef>
            </a:pPr>
            <a:fld id="{E4CCF58E-90FE-4AD7-9A43-4E79574EEED5}" type="slidenum">
              <a:rPr lang="en-US" altLang="en-US" smtClean="0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v-SE" altLang="en-US">
              <a:latin typeface="Arial" panose="020B0604020202020204" pitchFamily="34" charset="0"/>
              <a:ea typeface="ＭＳ Ｐゴシック" panose="020B0600070205080204" pitchFamily="34" charset="-128"/>
              <a:cs typeface="Genev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891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5" name="Picture 11" descr="1596_logo_GA_green_01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6850" y="233363"/>
            <a:ext cx="9144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ubtitle 1"/>
          <p:cNvSpPr>
            <a:spLocks noGrp="1"/>
          </p:cNvSpPr>
          <p:nvPr>
            <p:ph type="subTitle" idx="1"/>
          </p:nvPr>
        </p:nvSpPr>
        <p:spPr>
          <a:xfrm>
            <a:off x="457200" y="1600200"/>
            <a:ext cx="8229600" cy="4572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980728"/>
            <a:ext cx="5770563" cy="619472"/>
          </a:xfrm>
        </p:spPr>
        <p:txBody>
          <a:bodyPr/>
          <a:lstStyle>
            <a:lvl1pPr>
              <a:defRPr sz="32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21789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600200"/>
            <a:ext cx="8229600" cy="4572000"/>
          </a:xfrm>
        </p:spPr>
        <p:txBody>
          <a:bodyPr/>
          <a:lstStyle>
            <a:lvl1pPr marL="0" indent="0" algn="l">
              <a:buNone/>
              <a:defRPr sz="36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5" name="Picture 11" descr="1596_logo_GA_green_01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6850" y="233363"/>
            <a:ext cx="9144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7326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0" y="4869160"/>
            <a:ext cx="9144000" cy="118199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0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323528" y="6453336"/>
            <a:ext cx="4104010" cy="4046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/>
              <a:t>Click to edit presenter name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4427538" y="6453337"/>
            <a:ext cx="4392612" cy="4046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400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/>
              <a:t>Click to edit date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427123"/>
            <a:ext cx="1872208" cy="127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079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23528" y="0"/>
            <a:ext cx="6912768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496944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323528" y="62373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>
                <a:solidFill>
                  <a:schemeClr val="tx2"/>
                </a:solidFill>
              </a:defRPr>
            </a:lvl1pPr>
          </a:lstStyle>
          <a:p>
            <a:r>
              <a:rPr lang="en-US"/>
              <a:t>Page </a:t>
            </a:r>
            <a:fld id="{3DE24E5C-B881-449F-A750-B49A6002C2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808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IMG slide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0" y="4869160"/>
            <a:ext cx="9144000" cy="118199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0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323528" y="6453336"/>
            <a:ext cx="4104010" cy="4046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/>
              <a:t>Click to edit presenter name</a:t>
            </a:r>
            <a:endParaRPr lang="en-US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4427538" y="6453337"/>
            <a:ext cx="4392612" cy="4046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400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/>
              <a:t>Click to edit date </a:t>
            </a:r>
            <a:endParaRPr lang="en-US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844675"/>
            <a:ext cx="3348038" cy="280828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 dirty="0"/>
              <a:t>Click the icon to insert your image</a:t>
            </a:r>
            <a:endParaRPr lang="en-US" dirty="0"/>
          </a:p>
        </p:txBody>
      </p:sp>
      <p:sp>
        <p:nvSpPr>
          <p:cNvPr id="7" name="Picture Placeholder 12"/>
          <p:cNvSpPr>
            <a:spLocks noGrp="1"/>
          </p:cNvSpPr>
          <p:nvPr>
            <p:ph type="pic" sz="quarter" idx="15" hasCustomPrompt="1"/>
          </p:nvPr>
        </p:nvSpPr>
        <p:spPr>
          <a:xfrm>
            <a:off x="3348038" y="1844675"/>
            <a:ext cx="5795962" cy="2808288"/>
          </a:xfr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•"/>
              <a:tabLst/>
              <a:defRPr/>
            </a:lvl1pPr>
          </a:lstStyle>
          <a:p>
            <a:r>
              <a:rPr lang="nl-NL" dirty="0"/>
              <a:t>Click the icon to insert your image</a:t>
            </a:r>
            <a:endParaRPr lang="en-US" dirty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427123"/>
            <a:ext cx="1872208" cy="127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090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1052736"/>
            <a:ext cx="4038600" cy="5073427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4528" y="1052736"/>
            <a:ext cx="4038600" cy="5073427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23528" y="0"/>
            <a:ext cx="6912768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323528" y="62373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>
                <a:solidFill>
                  <a:schemeClr val="tx2"/>
                </a:solidFill>
              </a:defRPr>
            </a:lvl1pPr>
          </a:lstStyle>
          <a:p>
            <a:r>
              <a:rPr lang="en-US"/>
              <a:t>Page </a:t>
            </a:r>
            <a:fld id="{3DE24E5C-B881-449F-A750-B49A6002C2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01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5"/>
          <p:cNvSpPr>
            <a:spLocks noGrp="1"/>
          </p:cNvSpPr>
          <p:nvPr>
            <p:ph type="chart" sz="quarter" idx="10" hasCustomPrompt="1"/>
          </p:nvPr>
        </p:nvSpPr>
        <p:spPr>
          <a:xfrm>
            <a:off x="323850" y="1052737"/>
            <a:ext cx="8496300" cy="5544914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Click the icon to insert a chart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323528" y="62373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>
                <a:solidFill>
                  <a:schemeClr val="tx2"/>
                </a:solidFill>
              </a:defRPr>
            </a:lvl1pPr>
          </a:lstStyle>
          <a:p>
            <a:r>
              <a:rPr lang="en-US"/>
              <a:t>Page </a:t>
            </a:r>
            <a:fld id="{3DE24E5C-B881-449F-A750-B49A6002C2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681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ition / Ending slide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68960"/>
            <a:ext cx="9144000" cy="764704"/>
          </a:xfrm>
        </p:spPr>
        <p:txBody>
          <a:bodyPr>
            <a:normAutofit/>
          </a:bodyPr>
          <a:lstStyle>
            <a:lvl1pPr algn="ctr">
              <a:defRPr sz="30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1147203"/>
            <a:ext cx="1872208" cy="127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87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Master page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text style</a:t>
            </a: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1722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-10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ＭＳ Ｐゴシック" charset="0"/>
          <a:cs typeface="Geneva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pitchFamily="-108" charset="0"/>
          <a:ea typeface="ＭＳ Ｐゴシック" charset="0"/>
          <a:cs typeface="Genev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pitchFamily="-108" charset="0"/>
          <a:ea typeface="ＭＳ Ｐゴシック" charset="0"/>
          <a:cs typeface="Genev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pitchFamily="-108" charset="0"/>
          <a:ea typeface="ＭＳ Ｐゴシック" charset="0"/>
          <a:cs typeface="Genev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pitchFamily="-108" charset="0"/>
          <a:ea typeface="ＭＳ Ｐゴシック" charset="0"/>
          <a:cs typeface="Genev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0"/>
          <a:cs typeface="Geneva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Geneva" pitchFamily="-108" charset="-128"/>
          <a:cs typeface="Geneva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Geneva" pitchFamily="-108" charset="-128"/>
          <a:cs typeface="Geneva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Geneva" pitchFamily="-108" charset="-128"/>
          <a:cs typeface="Geneva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pitchFamily="-108" charset="-128"/>
          <a:cs typeface="Geneva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pitchFamily="-108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pitchFamily="-108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pitchFamily="-108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pitchFamily="-108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23528" y="0"/>
            <a:ext cx="6912768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323528" y="1052736"/>
            <a:ext cx="8496944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687" y="188640"/>
            <a:ext cx="1038769" cy="70668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323528" y="62373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>
                <a:solidFill>
                  <a:schemeClr val="tx2"/>
                </a:solidFill>
              </a:defRPr>
            </a:lvl1pPr>
          </a:lstStyle>
          <a:p>
            <a:r>
              <a:rPr lang="en-US"/>
              <a:t>Page </a:t>
            </a:r>
            <a:fld id="{3DE24E5C-B881-449F-A750-B49A6002C2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228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7.png"/><Relationship Id="rId4" Type="http://schemas.openxmlformats.org/officeDocument/2006/relationships/image" Target="../media/image27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1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.emf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114"/>
          <a:stretch/>
        </p:blipFill>
        <p:spPr>
          <a:xfrm>
            <a:off x="0" y="-1"/>
            <a:ext cx="5175250" cy="6858001"/>
          </a:xfrm>
          <a:prstGeom prst="rect">
            <a:avLst/>
          </a:prstGeom>
        </p:spPr>
      </p:pic>
      <p:pic>
        <p:nvPicPr>
          <p:cNvPr id="4099" name="Picture 2" descr="1596_logo_GA_white_01.eps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288" y="4859338"/>
            <a:ext cx="13652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175250" y="-7938"/>
            <a:ext cx="3968750" cy="6873876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spcBef>
                <a:spcPct val="50000"/>
              </a:spcBef>
              <a:defRPr/>
            </a:pPr>
            <a:endParaRPr lang="en-US" altLang="en-US" sz="28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en-US" sz="28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en-US" sz="2800" b="1" dirty="0">
                <a:solidFill>
                  <a:schemeClr val="bg1"/>
                </a:solidFill>
              </a:rPr>
              <a:t>Grow Asia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en-US" sz="2400" b="1" dirty="0">
                <a:solidFill>
                  <a:schemeClr val="bg1"/>
                </a:solidFill>
              </a:rPr>
              <a:t>Partnership for Sustainable Agriculture in Vietnam (PSAV)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Supporting Public-Private Partnerships in South East Asia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09, March, 2017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US" altLang="en-US" sz="2400" dirty="0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en-US" sz="2400" dirty="0">
              <a:solidFill>
                <a:schemeClr val="bg1"/>
              </a:solidFill>
            </a:endParaRPr>
          </a:p>
        </p:txBody>
      </p:sp>
      <p:pic>
        <p:nvPicPr>
          <p:cNvPr id="4101" name="Picture 2" descr="1596_logo_GA_white_01.eps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6350" y="4829175"/>
            <a:ext cx="13652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57200" y="1600200"/>
            <a:ext cx="8229600" cy="82068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Government co-chair two of our Country Partnerships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Public sector are involved in the planning of value chain projects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All partnerships and projects are aligned to government agriculture agendas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pic>
        <p:nvPicPr>
          <p:cNvPr id="2050" name="Picture 2" descr="Image result for board meeti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65934"/>
            <a:ext cx="9144000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457200" y="908720"/>
            <a:ext cx="6586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chemeClr val="accent3"/>
                </a:solidFill>
              </a:rPr>
              <a:t>A seat at the table</a:t>
            </a:r>
          </a:p>
        </p:txBody>
      </p:sp>
    </p:spTree>
    <p:extLst>
      <p:ext uri="{BB962C8B-B14F-4D97-AF65-F5344CB8AC3E}">
        <p14:creationId xmlns:p14="http://schemas.microsoft.com/office/powerpoint/2010/main" val="3849762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457200" y="908720"/>
            <a:ext cx="6586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chemeClr val="accent3"/>
                </a:solidFill>
              </a:rPr>
              <a:t>Experiential learning opportunities</a:t>
            </a:r>
          </a:p>
        </p:txBody>
      </p:sp>
      <p:sp>
        <p:nvSpPr>
          <p:cNvPr id="4" name="Subtitle 1"/>
          <p:cNvSpPr>
            <a:spLocks noGrp="1"/>
          </p:cNvSpPr>
          <p:nvPr>
            <p:ph type="subTitle" idx="1"/>
          </p:nvPr>
        </p:nvSpPr>
        <p:spPr>
          <a:xfrm>
            <a:off x="457200" y="1600200"/>
            <a:ext cx="8229600" cy="82068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Grow Asia projects enable public and private sector to learn from one another in the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7" name="Rectangle 6"/>
          <p:cNvSpPr/>
          <p:nvPr/>
        </p:nvSpPr>
        <p:spPr>
          <a:xfrm>
            <a:off x="1115616" y="2492896"/>
            <a:ext cx="2520280" cy="42157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/>
              <a:t>Vietnam Coffee Task Force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20072" y="2492896"/>
            <a:ext cx="2520280" cy="42157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/>
              <a:t>Myanmar Seeds Sector Working Group</a:t>
            </a:r>
          </a:p>
        </p:txBody>
      </p:sp>
      <p:pic>
        <p:nvPicPr>
          <p:cNvPr id="12" name="Graphic 11" descr="Coffee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835696" y="3106271"/>
            <a:ext cx="1213284" cy="1213284"/>
          </a:xfrm>
          <a:prstGeom prst="rect">
            <a:avLst/>
          </a:prstGeom>
        </p:spPr>
      </p:pic>
      <p:pic>
        <p:nvPicPr>
          <p:cNvPr id="13" name="Graphic 12" descr="Seeds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5872136" y="3140968"/>
            <a:ext cx="1216152" cy="1216152"/>
          </a:xfrm>
          <a:prstGeom prst="rect">
            <a:avLst/>
          </a:prstGeom>
        </p:spPr>
      </p:pic>
      <p:sp>
        <p:nvSpPr>
          <p:cNvPr id="15" name="Subtitle 1"/>
          <p:cNvSpPr txBox="1">
            <a:spLocks/>
          </p:cNvSpPr>
          <p:nvPr/>
        </p:nvSpPr>
        <p:spPr bwMode="auto">
          <a:xfrm>
            <a:off x="1100237" y="4373814"/>
            <a:ext cx="2535659" cy="1826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3600">
                <a:solidFill>
                  <a:schemeClr val="tx1"/>
                </a:solidFill>
                <a:latin typeface="+mn-lt"/>
                <a:ea typeface="ＭＳ Ｐゴシック" charset="0"/>
                <a:cs typeface="Geneva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Geneva" pitchFamily="-108" charset="-128"/>
                <a:cs typeface="Geneva" charset="0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Geneva" pitchFamily="-108" charset="-128"/>
                <a:cs typeface="Geneva" charset="0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  <a:cs typeface="Geneva" charset="0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  <a:cs typeface="Geneva" charset="0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chemeClr val="bg1"/>
                </a:solidFill>
              </a:rPr>
              <a:t>Group were able to integrate crop protocols into national curriculum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chemeClr val="bg1"/>
                </a:solidFill>
              </a:rPr>
              <a:t>Government representative selected to engage with Task Force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kern="0" dirty="0">
              <a:solidFill>
                <a:schemeClr val="bg1"/>
              </a:solidFill>
            </a:endParaRPr>
          </a:p>
        </p:txBody>
      </p:sp>
      <p:sp>
        <p:nvSpPr>
          <p:cNvPr id="16" name="Subtitle 1"/>
          <p:cNvSpPr txBox="1">
            <a:spLocks/>
          </p:cNvSpPr>
          <p:nvPr/>
        </p:nvSpPr>
        <p:spPr bwMode="auto">
          <a:xfrm>
            <a:off x="5228629" y="4365104"/>
            <a:ext cx="2535659" cy="1826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3600">
                <a:solidFill>
                  <a:schemeClr val="tx1"/>
                </a:solidFill>
                <a:latin typeface="+mn-lt"/>
                <a:ea typeface="ＭＳ Ｐゴシック" charset="0"/>
                <a:cs typeface="Geneva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Geneva" pitchFamily="-108" charset="-128"/>
                <a:cs typeface="Geneva" charset="0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Geneva" pitchFamily="-108" charset="-128"/>
                <a:cs typeface="Geneva" charset="0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  <a:cs typeface="Geneva" charset="0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  <a:cs typeface="Geneva" charset="0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chemeClr val="bg1"/>
                </a:solidFill>
              </a:rPr>
              <a:t>Supported government in developing roadmap for the seeds sector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chemeClr val="bg1"/>
                </a:solidFill>
              </a:rPr>
              <a:t>Held workshop to harmonize plans with the public sector agenda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chemeClr val="bg1"/>
                </a:solidFill>
              </a:rPr>
              <a:t>Government published laws to support development of the sector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295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457200" y="908720"/>
            <a:ext cx="6586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chemeClr val="accent3"/>
                </a:solidFill>
              </a:rPr>
              <a:t>More than just Public-Private</a:t>
            </a:r>
          </a:p>
        </p:txBody>
      </p:sp>
      <p:sp>
        <p:nvSpPr>
          <p:cNvPr id="4" name="Subtitle 1"/>
          <p:cNvSpPr>
            <a:spLocks noGrp="1"/>
          </p:cNvSpPr>
          <p:nvPr>
            <p:ph type="subTitle" idx="1"/>
          </p:nvPr>
        </p:nvSpPr>
        <p:spPr>
          <a:xfrm>
            <a:off x="457200" y="1600200"/>
            <a:ext cx="8229600" cy="82068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For partnerships to be successful, they must be about more than just public and private sectors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682722871"/>
              </p:ext>
            </p:extLst>
          </p:nvPr>
        </p:nvGraphicFramePr>
        <p:xfrm>
          <a:off x="847018" y="1844824"/>
          <a:ext cx="7449963" cy="5053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0440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457200" y="908720"/>
            <a:ext cx="6586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chemeClr val="accent3"/>
                </a:solidFill>
              </a:rPr>
              <a:t>Indonesia’s Cocoa Working Group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470332253"/>
              </p:ext>
            </p:extLst>
          </p:nvPr>
        </p:nvGraphicFramePr>
        <p:xfrm>
          <a:off x="472626" y="1628800"/>
          <a:ext cx="784379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7489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1547813" y="14128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SG"/>
          </a:p>
        </p:txBody>
      </p:sp>
      <p:sp>
        <p:nvSpPr>
          <p:cNvPr id="14343" name="Text Box 19"/>
          <p:cNvSpPr txBox="1">
            <a:spLocks noChangeArrowheads="1"/>
          </p:cNvSpPr>
          <p:nvPr/>
        </p:nvSpPr>
        <p:spPr bwMode="auto">
          <a:xfrm>
            <a:off x="470783" y="3242971"/>
            <a:ext cx="4545012" cy="185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lnSpc>
                <a:spcPts val="18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3D7A33"/>
                </a:solidFill>
              </a:rPr>
              <a:t>Jenny Costelloe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Director, Country Partnerships</a:t>
            </a:r>
            <a:br>
              <a:rPr lang="en-US" altLang="en-US" dirty="0"/>
            </a:br>
            <a:r>
              <a:rPr lang="en-US" altLang="en-US" dirty="0"/>
              <a:t>Grow Asia</a:t>
            </a:r>
            <a:br>
              <a:rPr lang="en-US" altLang="en-US" dirty="0"/>
            </a:br>
            <a:r>
              <a:rPr lang="en-US" altLang="en-US" dirty="0">
                <a:solidFill>
                  <a:srgbClr val="9C9C9C"/>
                </a:solidFill>
              </a:rPr>
              <a:t>jenny@growasia.org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506413" y="900009"/>
            <a:ext cx="6586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chemeClr val="accent3"/>
                </a:solidFill>
              </a:rPr>
              <a:t>Grow Asia Team</a:t>
            </a:r>
          </a:p>
        </p:txBody>
      </p:sp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4751646" y="1864420"/>
            <a:ext cx="2765425" cy="1086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ts val="1800"/>
              </a:lnSpc>
              <a:defRPr/>
            </a:pPr>
            <a:r>
              <a:rPr lang="en-US" sz="1800" dirty="0">
                <a:solidFill>
                  <a:schemeClr val="accent3"/>
                </a:solidFill>
              </a:rPr>
              <a:t>Chia Shang Hui</a:t>
            </a:r>
          </a:p>
          <a:p>
            <a:pPr eaLnBrk="1" hangingPunct="1">
              <a:lnSpc>
                <a:spcPts val="1800"/>
              </a:lnSpc>
              <a:defRPr/>
            </a:pPr>
            <a:r>
              <a:rPr lang="en-US" sz="1800" dirty="0"/>
              <a:t>Knowledge Manager</a:t>
            </a:r>
          </a:p>
          <a:p>
            <a:pPr eaLnBrk="1" hangingPunct="1">
              <a:lnSpc>
                <a:spcPts val="1800"/>
              </a:lnSpc>
              <a:defRPr/>
            </a:pPr>
            <a:r>
              <a:rPr lang="en-US" sz="1800" dirty="0"/>
              <a:t>Grow Asia</a:t>
            </a:r>
            <a:br>
              <a:rPr lang="en-US" sz="1800" dirty="0"/>
            </a:br>
            <a:r>
              <a:rPr lang="en-US" sz="1800" dirty="0">
                <a:solidFill>
                  <a:srgbClr val="9C9C9C"/>
                </a:solidFill>
              </a:rPr>
              <a:t>shanghui@growasia.org</a:t>
            </a:r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4751645" y="3242972"/>
            <a:ext cx="2765425" cy="1357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ts val="1800"/>
              </a:lnSpc>
              <a:defRPr/>
            </a:pPr>
            <a:r>
              <a:rPr lang="en-US" sz="1800" dirty="0">
                <a:solidFill>
                  <a:schemeClr val="accent3"/>
                </a:solidFill>
              </a:rPr>
              <a:t>Jonathan Parry</a:t>
            </a:r>
          </a:p>
          <a:p>
            <a:pPr eaLnBrk="1" hangingPunct="1">
              <a:lnSpc>
                <a:spcPts val="1800"/>
              </a:lnSpc>
              <a:defRPr/>
            </a:pPr>
            <a:r>
              <a:rPr lang="en-US" sz="1800" dirty="0"/>
              <a:t>Manager, Country Partnerships (Mekong)</a:t>
            </a:r>
          </a:p>
          <a:p>
            <a:pPr eaLnBrk="1" hangingPunct="1">
              <a:lnSpc>
                <a:spcPts val="1800"/>
              </a:lnSpc>
              <a:defRPr/>
            </a:pPr>
            <a:r>
              <a:rPr lang="en-US" sz="1800" dirty="0"/>
              <a:t>Grow Asia</a:t>
            </a:r>
            <a:br>
              <a:rPr lang="en-US" sz="1800" dirty="0"/>
            </a:br>
            <a:r>
              <a:rPr lang="en-US" sz="1800" dirty="0">
                <a:solidFill>
                  <a:srgbClr val="9C9C9C"/>
                </a:solidFill>
              </a:rPr>
              <a:t>jonathan@growasia.org</a:t>
            </a:r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4751645" y="4597550"/>
            <a:ext cx="2765425" cy="1357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ts val="1800"/>
              </a:lnSpc>
              <a:defRPr/>
            </a:pPr>
            <a:r>
              <a:rPr lang="en-US" sz="1800" dirty="0">
                <a:solidFill>
                  <a:schemeClr val="accent3"/>
                </a:solidFill>
              </a:rPr>
              <a:t>Reginald Lee</a:t>
            </a:r>
          </a:p>
          <a:p>
            <a:pPr eaLnBrk="1" hangingPunct="1">
              <a:lnSpc>
                <a:spcPts val="1800"/>
              </a:lnSpc>
              <a:defRPr/>
            </a:pPr>
            <a:r>
              <a:rPr lang="en-US" sz="1800" dirty="0"/>
              <a:t>Manager, Country Partnerships, </a:t>
            </a:r>
            <a:br>
              <a:rPr lang="en-US" sz="1800" dirty="0"/>
            </a:br>
            <a:r>
              <a:rPr lang="en-US" sz="1800" dirty="0"/>
              <a:t>Indonesia-Philippines  </a:t>
            </a:r>
          </a:p>
          <a:p>
            <a:pPr eaLnBrk="1" hangingPunct="1">
              <a:lnSpc>
                <a:spcPts val="1800"/>
              </a:lnSpc>
              <a:defRPr/>
            </a:pPr>
            <a:r>
              <a:rPr lang="en-US" sz="1800" dirty="0"/>
              <a:t>Grow Asia</a:t>
            </a:r>
            <a:br>
              <a:rPr lang="en-US" sz="1800" dirty="0"/>
            </a:br>
            <a:r>
              <a:rPr lang="en-US" sz="1800" dirty="0">
                <a:solidFill>
                  <a:srgbClr val="9C9C9C"/>
                </a:solidFill>
              </a:rPr>
              <a:t>reginald@growasia.org</a:t>
            </a: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506413" y="4600724"/>
            <a:ext cx="4545012" cy="185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lnSpc>
                <a:spcPts val="1800"/>
              </a:lnSpc>
              <a:spcBef>
                <a:spcPct val="0"/>
              </a:spcBef>
              <a:defRPr/>
            </a:pPr>
            <a:r>
              <a:rPr lang="en-US" altLang="en-US" dirty="0">
                <a:solidFill>
                  <a:schemeClr val="accent3"/>
                </a:solidFill>
              </a:rPr>
              <a:t>Nguyen Chi Hieu</a:t>
            </a:r>
            <a:br>
              <a:rPr lang="en-US" altLang="en-US" dirty="0">
                <a:solidFill>
                  <a:schemeClr val="accent3"/>
                </a:solidFill>
              </a:rPr>
            </a:br>
            <a:r>
              <a:rPr lang="en-US" altLang="en-US" dirty="0"/>
              <a:t>Task Force Coordinator, </a:t>
            </a:r>
          </a:p>
          <a:p>
            <a:pPr eaLnBrk="1" hangingPunct="1">
              <a:lnSpc>
                <a:spcPts val="1800"/>
              </a:lnSpc>
              <a:spcBef>
                <a:spcPct val="0"/>
              </a:spcBef>
              <a:defRPr/>
            </a:pPr>
            <a:r>
              <a:rPr lang="en-US" altLang="en-US" dirty="0"/>
              <a:t>PSAV</a:t>
            </a:r>
            <a:br>
              <a:rPr lang="en-US" altLang="en-US" dirty="0"/>
            </a:br>
            <a:r>
              <a:rPr lang="en-US" altLang="en-US" dirty="0">
                <a:solidFill>
                  <a:srgbClr val="9C9C9C"/>
                </a:solidFill>
              </a:rPr>
              <a:t>psav.officer@gmail.com</a:t>
            </a: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506413" y="1884016"/>
            <a:ext cx="2765425" cy="185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ts val="1800"/>
              </a:lnSpc>
              <a:defRPr/>
            </a:pPr>
            <a:r>
              <a:rPr lang="en-US" sz="1800" dirty="0">
                <a:solidFill>
                  <a:schemeClr val="accent3"/>
                </a:solidFill>
              </a:rPr>
              <a:t>Grahame Dixie</a:t>
            </a:r>
          </a:p>
          <a:p>
            <a:pPr eaLnBrk="1" hangingPunct="1">
              <a:lnSpc>
                <a:spcPts val="1800"/>
              </a:lnSpc>
              <a:defRPr/>
            </a:pPr>
            <a:r>
              <a:rPr lang="en-US" sz="1800" dirty="0"/>
              <a:t>Executive Director</a:t>
            </a:r>
          </a:p>
          <a:p>
            <a:pPr eaLnBrk="1" hangingPunct="1">
              <a:lnSpc>
                <a:spcPts val="1800"/>
              </a:lnSpc>
              <a:defRPr/>
            </a:pPr>
            <a:r>
              <a:rPr lang="en-US" sz="1800" dirty="0"/>
              <a:t>Grow Asia</a:t>
            </a:r>
            <a:br>
              <a:rPr lang="en-US" sz="1800" dirty="0"/>
            </a:br>
            <a:r>
              <a:rPr lang="en-US" sz="1800" dirty="0">
                <a:solidFill>
                  <a:srgbClr val="9C9C9C"/>
                </a:solidFill>
              </a:rPr>
              <a:t>grahame@growasia.org</a:t>
            </a:r>
          </a:p>
        </p:txBody>
      </p:sp>
    </p:spTree>
    <p:extLst>
      <p:ext uri="{BB962C8B-B14F-4D97-AF65-F5344CB8AC3E}">
        <p14:creationId xmlns:p14="http://schemas.microsoft.com/office/powerpoint/2010/main" val="1178106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2638" y="1524000"/>
            <a:ext cx="275907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2" descr="http://indonesia.travel/public/media/images/upload/news/01_Forum_logo_short_p287_pgray11_300dp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832" y="1920081"/>
            <a:ext cx="269557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6175" y="1631950"/>
            <a:ext cx="2306638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 Box 10"/>
          <p:cNvSpPr txBox="1">
            <a:spLocks noChangeArrowheads="1"/>
          </p:cNvSpPr>
          <p:nvPr/>
        </p:nvSpPr>
        <p:spPr bwMode="auto">
          <a:xfrm>
            <a:off x="506413" y="900009"/>
            <a:ext cx="6586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chemeClr val="accent3"/>
                </a:solidFill>
              </a:rPr>
              <a:t>A Multi-Stakeholder Partnership</a:t>
            </a: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506414" y="4294073"/>
            <a:ext cx="822483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/>
              <a:t>Catalyzed by the World Economic Forum’s New Vision for Agriculture, in partnership with the ASEAN Secretariat</a:t>
            </a:r>
          </a:p>
        </p:txBody>
      </p:sp>
      <p:sp>
        <p:nvSpPr>
          <p:cNvPr id="9" name="Rectangle 8"/>
          <p:cNvSpPr/>
          <p:nvPr/>
        </p:nvSpPr>
        <p:spPr>
          <a:xfrm>
            <a:off x="7467600" y="76200"/>
            <a:ext cx="1433709" cy="1555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10" name="Picture 9" descr="http://dfat.gov.au/about-us/corporate/PublishingImages/DFAT-strip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5482143"/>
            <a:ext cx="2692400" cy="579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http://www.international.gc.ca/development-developpement/assets/images/partners-partenaires/Canwordmark_colour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7049" y="5600700"/>
            <a:ext cx="1782445" cy="46609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11"/>
          <p:cNvSpPr/>
          <p:nvPr/>
        </p:nvSpPr>
        <p:spPr>
          <a:xfrm>
            <a:off x="7467600" y="76200"/>
            <a:ext cx="1433709" cy="1555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5238" y="518357"/>
            <a:ext cx="1805940" cy="108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184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 sz="2800">
              <a:solidFill>
                <a:schemeClr val="tx2"/>
              </a:solidFill>
              <a:cs typeface="Geneva"/>
            </a:endParaRPr>
          </a:p>
          <a:p>
            <a:r>
              <a:rPr lang="en-US" altLang="en-US" sz="2800">
                <a:solidFill>
                  <a:schemeClr val="tx2"/>
                </a:solidFill>
                <a:cs typeface="Geneva"/>
              </a:rPr>
              <a:t>Reach </a:t>
            </a:r>
            <a:r>
              <a:rPr lang="en-US" altLang="en-US" sz="2800" b="1">
                <a:solidFill>
                  <a:schemeClr val="tx2"/>
                </a:solidFill>
                <a:cs typeface="Geneva"/>
              </a:rPr>
              <a:t>10 million </a:t>
            </a:r>
            <a:r>
              <a:rPr lang="en-US" altLang="en-US" sz="2800">
                <a:solidFill>
                  <a:schemeClr val="tx2"/>
                </a:solidFill>
                <a:cs typeface="Geneva"/>
              </a:rPr>
              <a:t>smallholders by </a:t>
            </a:r>
            <a:r>
              <a:rPr lang="en-US" altLang="en-US" sz="2800" b="1">
                <a:solidFill>
                  <a:schemeClr val="tx2"/>
                </a:solidFill>
                <a:cs typeface="Geneva"/>
              </a:rPr>
              <a:t>2020,</a:t>
            </a:r>
            <a:r>
              <a:rPr lang="en-US" altLang="en-US" sz="2800">
                <a:solidFill>
                  <a:schemeClr val="tx2"/>
                </a:solidFill>
                <a:cs typeface="Geneva"/>
              </a:rPr>
              <a:t> improving  </a:t>
            </a:r>
          </a:p>
          <a:p>
            <a:endParaRPr lang="en-GB" altLang="en-US" sz="2800">
              <a:solidFill>
                <a:schemeClr val="tx2"/>
              </a:solidFill>
              <a:cs typeface="Geneva"/>
            </a:endParaRPr>
          </a:p>
          <a:p>
            <a:r>
              <a:rPr lang="en-GB" altLang="en-US" sz="2800">
                <a:solidFill>
                  <a:schemeClr val="tx2"/>
                </a:solidFill>
                <a:cs typeface="Geneva"/>
              </a:rPr>
              <a:t> </a:t>
            </a:r>
          </a:p>
          <a:p>
            <a:endParaRPr lang="en-SG" altLang="en-US" sz="2800">
              <a:cs typeface="Geneva"/>
            </a:endParaRPr>
          </a:p>
        </p:txBody>
      </p:sp>
      <p:pic>
        <p:nvPicPr>
          <p:cNvPr id="11267" name="Picture 11" descr="1596_logo_GA_green_01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6850" y="233363"/>
            <a:ext cx="9144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457200" y="793750"/>
            <a:ext cx="1368425" cy="112077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SG" sz="6600" b="1" dirty="0"/>
              <a:t>10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970088" y="788988"/>
            <a:ext cx="1368425" cy="112077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SG" sz="6600" b="1" dirty="0"/>
              <a:t>20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481388" y="800100"/>
            <a:ext cx="1368425" cy="112077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SG" sz="6600" b="1" dirty="0"/>
              <a:t>20</a:t>
            </a:r>
          </a:p>
        </p:txBody>
      </p:sp>
      <p:graphicFrame>
        <p:nvGraphicFramePr>
          <p:cNvPr id="8" name="Diagram 7"/>
          <p:cNvGraphicFramePr/>
          <p:nvPr>
            <p:extLst/>
          </p:nvPr>
        </p:nvGraphicFramePr>
        <p:xfrm>
          <a:off x="1259632" y="2852936"/>
          <a:ext cx="6840760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: Rounded Corners 9"/>
          <p:cNvSpPr/>
          <p:nvPr/>
        </p:nvSpPr>
        <p:spPr>
          <a:xfrm>
            <a:off x="3708400" y="5589588"/>
            <a:ext cx="1943100" cy="582612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SG" sz="3200" b="1" dirty="0"/>
              <a:t>By 20%</a:t>
            </a:r>
          </a:p>
        </p:txBody>
      </p:sp>
      <p:sp>
        <p:nvSpPr>
          <p:cNvPr id="11273" name="TextBox 1"/>
          <p:cNvSpPr txBox="1">
            <a:spLocks noChangeArrowheads="1"/>
          </p:cNvSpPr>
          <p:nvPr/>
        </p:nvSpPr>
        <p:spPr bwMode="auto">
          <a:xfrm>
            <a:off x="8731250" y="6381750"/>
            <a:ext cx="2333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Geneva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F7F85194-DCEA-4C1B-83CD-E00B09A3E03B}" type="slidenum">
              <a:rPr lang="en-US" altLang="en-US" sz="1000">
                <a:solidFill>
                  <a:srgbClr val="3D7A33"/>
                </a:solidFill>
              </a:rPr>
              <a:pPr>
                <a:spcBef>
                  <a:spcPct val="0"/>
                </a:spcBef>
              </a:pPr>
              <a:t>3</a:t>
            </a:fld>
            <a:endParaRPr lang="en-US" altLang="en-US" sz="1000">
              <a:solidFill>
                <a:srgbClr val="3D7A33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467600" y="76200"/>
            <a:ext cx="1433709" cy="1555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5238" y="518357"/>
            <a:ext cx="1805940" cy="108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039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/>
          </p:nvPr>
        </p:nvGraphicFramePr>
        <p:xfrm>
          <a:off x="899592" y="1556792"/>
          <a:ext cx="761468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4" descr="Image result for farmer ic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2694" y="4673600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57200" y="908720"/>
            <a:ext cx="6586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chemeClr val="accent3"/>
                </a:solidFill>
              </a:rPr>
              <a:t>Guiding Principles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7467600" y="76200"/>
            <a:ext cx="1433709" cy="1555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5238" y="518357"/>
            <a:ext cx="1805940" cy="108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34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11" descr="1596_logo_GA_green_01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6850" y="233363"/>
            <a:ext cx="9144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AutoShape 13" descr="Bildergebnis für philippines fla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Geneva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grpSp>
        <p:nvGrpSpPr>
          <p:cNvPr id="10245" name="Group 12"/>
          <p:cNvGrpSpPr>
            <a:grpSpLocks/>
          </p:cNvGrpSpPr>
          <p:nvPr/>
        </p:nvGrpSpPr>
        <p:grpSpPr bwMode="auto">
          <a:xfrm>
            <a:off x="684213" y="1773238"/>
            <a:ext cx="4518025" cy="4321175"/>
            <a:chOff x="628787" y="1700808"/>
            <a:chExt cx="5023333" cy="4929431"/>
          </a:xfrm>
        </p:grpSpPr>
        <p:pic>
          <p:nvPicPr>
            <p:cNvPr id="10247" name="Picture 9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787" y="1700808"/>
              <a:ext cx="5023333" cy="4929431"/>
            </a:xfrm>
            <a:prstGeom prst="rect">
              <a:avLst/>
            </a:prstGeom>
            <a:noFill/>
            <a:ln w="28575">
              <a:solidFill>
                <a:srgbClr val="52666A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48" name="Picture 1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920" y="4149079"/>
              <a:ext cx="2502533" cy="2481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246" name="Picture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749425"/>
            <a:ext cx="1165225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57200" y="908720"/>
            <a:ext cx="6586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chemeClr val="accent3"/>
                </a:solidFill>
              </a:rPr>
              <a:t>Snapshot (2016 data)</a:t>
            </a:r>
          </a:p>
        </p:txBody>
      </p:sp>
      <p:pic>
        <p:nvPicPr>
          <p:cNvPr id="10" name="Picture 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45324" y="2636912"/>
            <a:ext cx="1917197" cy="345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467600" y="76200"/>
            <a:ext cx="1433709" cy="1555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5238" y="518357"/>
            <a:ext cx="1805940" cy="1082927"/>
          </a:xfrm>
          <a:prstGeom prst="rect">
            <a:avLst/>
          </a:prstGeom>
        </p:spPr>
      </p:pic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115745" y="1826710"/>
            <a:ext cx="141669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chemeClr val="accent3"/>
                </a:solidFill>
              </a:rPr>
              <a:t>PSAV</a:t>
            </a:r>
          </a:p>
        </p:txBody>
      </p:sp>
    </p:spTree>
    <p:extLst>
      <p:ext uri="{BB962C8B-B14F-4D97-AF65-F5344CB8AC3E}">
        <p14:creationId xmlns:p14="http://schemas.microsoft.com/office/powerpoint/2010/main" val="259146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467600" y="76200"/>
            <a:ext cx="1433709" cy="1555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5238" y="518357"/>
            <a:ext cx="1805940" cy="1082927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/>
          </p:nvPr>
        </p:nvGraphicFramePr>
        <p:xfrm>
          <a:off x="1524000" y="1803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57200" y="908720"/>
            <a:ext cx="6586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chemeClr val="accent3"/>
                </a:solidFill>
              </a:rPr>
              <a:t>What we do</a:t>
            </a:r>
          </a:p>
        </p:txBody>
      </p:sp>
    </p:spTree>
    <p:extLst>
      <p:ext uri="{BB962C8B-B14F-4D97-AF65-F5344CB8AC3E}">
        <p14:creationId xmlns:p14="http://schemas.microsoft.com/office/powerpoint/2010/main" val="1358719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57200" y="3433942"/>
            <a:ext cx="8229600" cy="432048"/>
          </a:xfrm>
        </p:spPr>
        <p:txBody>
          <a:bodyPr/>
          <a:lstStyle/>
          <a:p>
            <a:r>
              <a:rPr lang="en-US" dirty="0"/>
              <a:t>PSAV Task Forces</a:t>
            </a:r>
          </a:p>
        </p:txBody>
      </p:sp>
      <p:sp>
        <p:nvSpPr>
          <p:cNvPr id="5" name="Rectangle: Rounded Corners 4"/>
          <p:cNvSpPr/>
          <p:nvPr/>
        </p:nvSpPr>
        <p:spPr>
          <a:xfrm>
            <a:off x="240436" y="4026768"/>
            <a:ext cx="1188720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Tea</a:t>
            </a:r>
          </a:p>
        </p:txBody>
      </p:sp>
      <p:sp>
        <p:nvSpPr>
          <p:cNvPr id="6" name="Rectangle: Rounded Corners 5"/>
          <p:cNvSpPr/>
          <p:nvPr/>
        </p:nvSpPr>
        <p:spPr>
          <a:xfrm>
            <a:off x="1496325" y="4026768"/>
            <a:ext cx="1188720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Commodity (Spices)</a:t>
            </a:r>
          </a:p>
        </p:txBody>
      </p:sp>
      <p:sp>
        <p:nvSpPr>
          <p:cNvPr id="7" name="Rectangle: Rounded Corners 6"/>
          <p:cNvSpPr/>
          <p:nvPr/>
        </p:nvSpPr>
        <p:spPr>
          <a:xfrm>
            <a:off x="2752214" y="4026768"/>
            <a:ext cx="1188720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Commodity (Corn)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4008103" y="4026768"/>
            <a:ext cx="1188720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Coffee</a:t>
            </a:r>
          </a:p>
        </p:txBody>
      </p:sp>
      <p:sp>
        <p:nvSpPr>
          <p:cNvPr id="9" name="Rectangle: Rounded Corners 8"/>
          <p:cNvSpPr/>
          <p:nvPr/>
        </p:nvSpPr>
        <p:spPr>
          <a:xfrm>
            <a:off x="6519881" y="4026768"/>
            <a:ext cx="1188720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Fisheries</a:t>
            </a:r>
          </a:p>
        </p:txBody>
      </p:sp>
      <p:sp>
        <p:nvSpPr>
          <p:cNvPr id="10" name="Rectangle: Rounded Corners 9"/>
          <p:cNvSpPr/>
          <p:nvPr/>
        </p:nvSpPr>
        <p:spPr>
          <a:xfrm>
            <a:off x="5263992" y="4026768"/>
            <a:ext cx="1188720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Fruits and Vegetables</a:t>
            </a:r>
          </a:p>
        </p:txBody>
      </p:sp>
      <p:sp>
        <p:nvSpPr>
          <p:cNvPr id="11" name="Rectangle: Rounded Corners 10"/>
          <p:cNvSpPr/>
          <p:nvPr/>
        </p:nvSpPr>
        <p:spPr>
          <a:xfrm>
            <a:off x="7775768" y="4026768"/>
            <a:ext cx="1188720" cy="9144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Agrochemical</a:t>
            </a:r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8851" y="151600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0117" y="1516000"/>
            <a:ext cx="1515291" cy="1828800"/>
          </a:xfrm>
          <a:prstGeom prst="rect">
            <a:avLst/>
          </a:prstGeom>
        </p:spPr>
      </p:pic>
      <p:pic>
        <p:nvPicPr>
          <p:cNvPr id="14" name="Picture 2" descr="Related imag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8851" y="160020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0117" y="1600200"/>
            <a:ext cx="1515291" cy="1828800"/>
          </a:xfrm>
          <a:prstGeom prst="rect">
            <a:avLst/>
          </a:prstGeom>
        </p:spPr>
      </p:pic>
      <p:sp>
        <p:nvSpPr>
          <p:cNvPr id="13" name="Rectangle: Rounded Corners 12"/>
          <p:cNvSpPr/>
          <p:nvPr/>
        </p:nvSpPr>
        <p:spPr>
          <a:xfrm>
            <a:off x="240436" y="5085184"/>
            <a:ext cx="8724052" cy="648072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PSAV Task </a:t>
            </a:r>
            <a:r>
              <a:rPr lang="en-US"/>
              <a:t>Force Office</a:t>
            </a:r>
            <a:endParaRPr lang="en-US" dirty="0"/>
          </a:p>
        </p:txBody>
      </p:sp>
      <p:sp>
        <p:nvSpPr>
          <p:cNvPr id="18" name="Rectangle: Rounded Corners 17"/>
          <p:cNvSpPr/>
          <p:nvPr/>
        </p:nvSpPr>
        <p:spPr>
          <a:xfrm>
            <a:off x="240436" y="5836326"/>
            <a:ext cx="8724052" cy="648072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Knowledge and Innovation Platforms</a:t>
            </a: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457200" y="908720"/>
            <a:ext cx="6586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chemeClr val="accent3"/>
                </a:solidFill>
              </a:rPr>
              <a:t>How we work with PSAV</a:t>
            </a:r>
          </a:p>
        </p:txBody>
      </p:sp>
    </p:spTree>
    <p:extLst>
      <p:ext uri="{BB962C8B-B14F-4D97-AF65-F5344CB8AC3E}">
        <p14:creationId xmlns:p14="http://schemas.microsoft.com/office/powerpoint/2010/main" val="125890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457200" y="908720"/>
            <a:ext cx="6586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chemeClr val="accent3"/>
                </a:solidFill>
              </a:rPr>
              <a:t>Knowledge and Innovation support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1844823"/>
            <a:ext cx="7859216" cy="685245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Scaling Solutions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463328" y="4066000"/>
            <a:ext cx="7859216" cy="685245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Knowledge Management</a:t>
            </a:r>
          </a:p>
        </p:txBody>
      </p:sp>
      <p:sp>
        <p:nvSpPr>
          <p:cNvPr id="7" name="Rectangle: Rounded Corners 6"/>
          <p:cNvSpPr/>
          <p:nvPr/>
        </p:nvSpPr>
        <p:spPr>
          <a:xfrm>
            <a:off x="1095312" y="2780928"/>
            <a:ext cx="1882552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Financial Access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3296536" y="2780928"/>
            <a:ext cx="1882552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Digital Solutions</a:t>
            </a:r>
          </a:p>
        </p:txBody>
      </p:sp>
      <p:sp>
        <p:nvSpPr>
          <p:cNvPr id="9" name="Rectangle: Rounded Corners 8"/>
          <p:cNvSpPr/>
          <p:nvPr/>
        </p:nvSpPr>
        <p:spPr>
          <a:xfrm>
            <a:off x="5497760" y="2780928"/>
            <a:ext cx="1882552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Farmer Organizations</a:t>
            </a:r>
          </a:p>
        </p:txBody>
      </p:sp>
      <p:sp>
        <p:nvSpPr>
          <p:cNvPr id="10" name="Rectangle: Rounded Corners 9"/>
          <p:cNvSpPr/>
          <p:nvPr/>
        </p:nvSpPr>
        <p:spPr>
          <a:xfrm>
            <a:off x="433287" y="5130074"/>
            <a:ext cx="1794072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Research</a:t>
            </a:r>
          </a:p>
        </p:txBody>
      </p:sp>
      <p:sp>
        <p:nvSpPr>
          <p:cNvPr id="11" name="Rectangle: Rounded Corners 10"/>
          <p:cNvSpPr/>
          <p:nvPr/>
        </p:nvSpPr>
        <p:spPr>
          <a:xfrm>
            <a:off x="2465738" y="5130074"/>
            <a:ext cx="1794072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Grow Asia Exchange</a:t>
            </a:r>
          </a:p>
        </p:txBody>
      </p:sp>
      <p:sp>
        <p:nvSpPr>
          <p:cNvPr id="12" name="Rectangle: Rounded Corners 11"/>
          <p:cNvSpPr/>
          <p:nvPr/>
        </p:nvSpPr>
        <p:spPr>
          <a:xfrm>
            <a:off x="4498189" y="5130074"/>
            <a:ext cx="1794072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Learning Partners Network</a:t>
            </a:r>
          </a:p>
        </p:txBody>
      </p:sp>
      <p:sp>
        <p:nvSpPr>
          <p:cNvPr id="13" name="Rectangle: Rounded Corners 12"/>
          <p:cNvSpPr/>
          <p:nvPr/>
        </p:nvSpPr>
        <p:spPr>
          <a:xfrm>
            <a:off x="6530640" y="5130074"/>
            <a:ext cx="1794072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Performance Measurement </a:t>
            </a:r>
          </a:p>
        </p:txBody>
      </p:sp>
    </p:spTree>
    <p:extLst>
      <p:ext uri="{BB962C8B-B14F-4D97-AF65-F5344CB8AC3E}">
        <p14:creationId xmlns:p14="http://schemas.microsoft.com/office/powerpoint/2010/main" val="2776369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827584" y="3044280"/>
            <a:ext cx="748883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dirty="0">
                <a:solidFill>
                  <a:schemeClr val="accent3"/>
                </a:solidFill>
              </a:rPr>
              <a:t>Sharing our experience</a:t>
            </a:r>
          </a:p>
        </p:txBody>
      </p:sp>
    </p:spTree>
    <p:extLst>
      <p:ext uri="{BB962C8B-B14F-4D97-AF65-F5344CB8AC3E}">
        <p14:creationId xmlns:p14="http://schemas.microsoft.com/office/powerpoint/2010/main" val="3572061713"/>
      </p:ext>
    </p:extLst>
  </p:cSld>
  <p:clrMapOvr>
    <a:masterClrMapping/>
  </p:clrMapOvr>
</p:sld>
</file>

<file path=ppt/theme/theme1.xml><?xml version="1.0" encoding="utf-8"?>
<a:theme xmlns:a="http://schemas.openxmlformats.org/drawingml/2006/main" name="One stone ppp templat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1D3B2C"/>
      </a:accent1>
      <a:accent2>
        <a:srgbClr val="0A5332"/>
      </a:accent2>
      <a:accent3>
        <a:srgbClr val="3D7A33"/>
      </a:accent3>
      <a:accent4>
        <a:srgbClr val="769E30"/>
      </a:accent4>
      <a:accent5>
        <a:srgbClr val="B8C328"/>
      </a:accent5>
      <a:accent6>
        <a:srgbClr val="FFF10B"/>
      </a:accent6>
      <a:hlink>
        <a:srgbClr val="F2B01E"/>
      </a:hlink>
      <a:folHlink>
        <a:srgbClr val="E17722"/>
      </a:folHlink>
    </a:clrScheme>
    <a:fontScheme name="One stone ppp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One stone ppp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e stone ppp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e stone ppp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e stone ppp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e stone ppp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e stone ppp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e stone ppp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e stone ppp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e stone ppp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e stone ppp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e stone ppp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e stone ppp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raft slides for Tania (unformatted) 121115" id="{3BD9884E-4B0C-4807-9878-17CC51B00B14}" vid="{C932451E-CCA7-4E62-8377-C2DC207D3D82}"/>
    </a:ext>
  </a:extLst>
</a:theme>
</file>

<file path=ppt/theme/theme2.xml><?xml version="1.0" encoding="utf-8"?>
<a:theme xmlns:a="http://schemas.openxmlformats.org/drawingml/2006/main" name="PowerPoint template EWS">
  <a:themeElements>
    <a:clrScheme name="E-W Seed design">
      <a:dk1>
        <a:sysClr val="windowText" lastClr="000000"/>
      </a:dk1>
      <a:lt1>
        <a:srgbClr val="FFFFFF"/>
      </a:lt1>
      <a:dk2>
        <a:srgbClr val="006734"/>
      </a:dk2>
      <a:lt2>
        <a:srgbClr val="FFFFFF"/>
      </a:lt2>
      <a:accent1>
        <a:srgbClr val="D92328"/>
      </a:accent1>
      <a:accent2>
        <a:srgbClr val="006734"/>
      </a:accent2>
      <a:accent3>
        <a:srgbClr val="B3E100"/>
      </a:accent3>
      <a:accent4>
        <a:srgbClr val="7CB300"/>
      </a:accent4>
      <a:accent5>
        <a:srgbClr val="FFFFFF"/>
      </a:accent5>
      <a:accent6>
        <a:srgbClr val="272425"/>
      </a:accent6>
      <a:hlink>
        <a:srgbClr val="D92328"/>
      </a:hlink>
      <a:folHlink>
        <a:srgbClr val="A5A5A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Draft slides for Tania (unformatted) 121115</Template>
  <TotalTime>13859</TotalTime>
  <Words>788</Words>
  <Application>Microsoft Office PowerPoint</Application>
  <PresentationFormat>On-screen Show (4:3)</PresentationFormat>
  <Paragraphs>127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 Unicode MS</vt:lpstr>
      <vt:lpstr>Geneva</vt:lpstr>
      <vt:lpstr>ＭＳ Ｐゴシック</vt:lpstr>
      <vt:lpstr>ＭＳ Ｐゴシック</vt:lpstr>
      <vt:lpstr>Arial</vt:lpstr>
      <vt:lpstr>One stone ppp template</vt:lpstr>
      <vt:lpstr>PowerPoint template EWS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Suscom Sustainable Communications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Costelloe</dc:creator>
  <cp:lastModifiedBy>user</cp:lastModifiedBy>
  <cp:revision>128</cp:revision>
  <cp:lastPrinted>2015-07-20T02:31:29Z</cp:lastPrinted>
  <dcterms:created xsi:type="dcterms:W3CDTF">2015-11-20T01:48:48Z</dcterms:created>
  <dcterms:modified xsi:type="dcterms:W3CDTF">2018-03-05T03:19:18Z</dcterms:modified>
</cp:coreProperties>
</file>